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78" r:id="rId5"/>
    <p:sldId id="279" r:id="rId6"/>
    <p:sldId id="268" r:id="rId7"/>
    <p:sldId id="260" r:id="rId8"/>
    <p:sldId id="263" r:id="rId9"/>
    <p:sldId id="265" r:id="rId10"/>
    <p:sldId id="264" r:id="rId11"/>
    <p:sldId id="277" r:id="rId12"/>
    <p:sldId id="271" r:id="rId13"/>
    <p:sldId id="272" r:id="rId14"/>
    <p:sldId id="273" r:id="rId15"/>
    <p:sldId id="274" r:id="rId16"/>
    <p:sldId id="267" r:id="rId17"/>
    <p:sldId id="275" r:id="rId18"/>
    <p:sldId id="269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ri biran" initials="eb" lastIdx="1" clrIdx="0">
    <p:extLst>
      <p:ext uri="{19B8F6BF-5375-455C-9EA6-DF929625EA0E}">
        <p15:presenceInfo xmlns:p15="http://schemas.microsoft.com/office/powerpoint/2012/main" userId="S-1-5-21-2545154110-3333821756-2789121371-216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09" autoAdjust="0"/>
    <p:restoredTop sz="94660"/>
  </p:normalViewPr>
  <p:slideViewPr>
    <p:cSldViewPr snapToGrid="0">
      <p:cViewPr varScale="1">
        <p:scale>
          <a:sx n="68" d="100"/>
          <a:sy n="68" d="100"/>
        </p:scale>
        <p:origin x="70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7-14T17:49:22.117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svg>
</file>

<file path=ppt/media/image7.jpeg>
</file>

<file path=ppt/media/image8.png>
</file>

<file path=ppt/media/image80.png>
</file>

<file path=ppt/media/image9.jpeg>
</file>

<file path=ppt/media/image90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13">
            <a:extLst>
              <a:ext uri="{FF2B5EF4-FFF2-40B4-BE49-F238E27FC236}">
                <a16:creationId xmlns:a16="http://schemas.microsoft.com/office/drawing/2014/main" id="{A2EAF1FB-192C-4ECC-9255-B2D63197F9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78" r="22578"/>
          <a:stretch>
            <a:fillRect/>
          </a:stretch>
        </p:blipFill>
        <p:spPr>
          <a:xfrm>
            <a:off x="1483972" y="1425938"/>
            <a:ext cx="3902930" cy="400612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  <a:softEdge rad="63500"/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C72C82D8-14C5-4102-92AC-7794FA9A0C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0011" y="148714"/>
            <a:ext cx="6174711" cy="2082757"/>
          </a:xfrm>
        </p:spPr>
        <p:txBody>
          <a:bodyPr>
            <a:noAutofit/>
          </a:bodyPr>
          <a:lstStyle/>
          <a:p>
            <a:pPr algn="l"/>
            <a:r>
              <a:rPr lang="en-US" sz="4400" b="1" dirty="0">
                <a:solidFill>
                  <a:schemeClr val="tx1"/>
                </a:solidFill>
              </a:rPr>
              <a:t>web-based system for finding (lost) forked crypto-coins</a:t>
            </a:r>
            <a:endParaRPr lang="en-ZA" sz="4400" b="1" dirty="0">
              <a:solidFill>
                <a:schemeClr val="tx1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ADD19AD-EBAC-4DF1-87EC-ACE5DE4BC63A}"/>
              </a:ext>
            </a:extLst>
          </p:cNvPr>
          <p:cNvSpPr txBox="1">
            <a:spLocks/>
          </p:cNvSpPr>
          <p:nvPr/>
        </p:nvSpPr>
        <p:spPr>
          <a:xfrm>
            <a:off x="7885651" y="4546833"/>
            <a:ext cx="4080883" cy="23893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he-IL" sz="4000" dirty="0">
                <a:solidFill>
                  <a:schemeClr val="tx1"/>
                </a:solidFill>
              </a:rPr>
              <a:t>אמרי בירן</a:t>
            </a:r>
          </a:p>
          <a:p>
            <a:pPr rtl="1"/>
            <a:r>
              <a:rPr lang="he-IL" sz="4000" dirty="0">
                <a:solidFill>
                  <a:schemeClr val="tx1"/>
                </a:solidFill>
              </a:rPr>
              <a:t>ליאור ריינס</a:t>
            </a:r>
          </a:p>
          <a:p>
            <a:pPr rtl="1"/>
            <a:endParaRPr lang="en-US" sz="1000" dirty="0">
              <a:solidFill>
                <a:schemeClr val="tx1"/>
              </a:solidFill>
            </a:endParaRPr>
          </a:p>
          <a:p>
            <a:pPr rtl="1"/>
            <a:r>
              <a:rPr lang="he-IL" sz="4000" dirty="0">
                <a:solidFill>
                  <a:schemeClr val="tx1"/>
                </a:solidFill>
              </a:rPr>
              <a:t>מנחה: ד"ר רן גלס</a:t>
            </a:r>
            <a:endParaRPr lang="en-ZA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84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28C16-8AC1-428D-950F-D87F743B5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2847" y="988617"/>
            <a:ext cx="9905999" cy="2122414"/>
          </a:xfrm>
        </p:spPr>
        <p:txBody>
          <a:bodyPr>
            <a:noAutofit/>
          </a:bodyPr>
          <a:lstStyle/>
          <a:p>
            <a:pPr algn="r" rtl="1"/>
            <a:r>
              <a:rPr lang="he-IL" sz="2800" dirty="0"/>
              <a:t>מטבע ה-</a:t>
            </a:r>
            <a:r>
              <a:rPr lang="en-US" sz="2800" dirty="0"/>
              <a:t>Bitcoin</a:t>
            </a:r>
            <a:r>
              <a:rPr lang="he-IL" sz="2800" dirty="0"/>
              <a:t> התפצל לשני מטבעות כאשר התרחש </a:t>
            </a:r>
            <a:r>
              <a:rPr lang="en-US" sz="2800" dirty="0"/>
              <a:t>Hard Fork</a:t>
            </a:r>
            <a:r>
              <a:rPr lang="he-IL" sz="2800" dirty="0"/>
              <a:t>, כעת המטבע החדש פועל על פי סט חוקים מעט שונה מהסט המקורי.</a:t>
            </a:r>
          </a:p>
          <a:p>
            <a:pPr algn="r" rtl="1"/>
            <a:r>
              <a:rPr lang="he-IL" sz="2800" dirty="0"/>
              <a:t>המשתמשים לא בהכרח מודעים לקיום הפיצול ועצם הבעלות שלהם במטבע חדש, כמו כן לעובדה שהמטבעות החדשים עדיין בבעלותם גם אם בזבזו את מטבע ה</a:t>
            </a:r>
            <a:r>
              <a:rPr lang="en-US" sz="2800" dirty="0"/>
              <a:t>Bitcoin</a:t>
            </a:r>
            <a:r>
              <a:rPr lang="he-IL" sz="2800" dirty="0"/>
              <a:t> המקורי לאחר הפיצול.</a:t>
            </a:r>
          </a:p>
          <a:p>
            <a:pPr algn="r" rtl="1"/>
            <a:endParaRPr lang="en-US" sz="2800" b="1" u="sng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9292113-E609-4664-A060-898C16D8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971" y="-64796"/>
            <a:ext cx="9905998" cy="1159948"/>
          </a:xfrm>
        </p:spPr>
        <p:txBody>
          <a:bodyPr>
            <a:normAutofit/>
          </a:bodyPr>
          <a:lstStyle/>
          <a:p>
            <a:pPr algn="ctr"/>
            <a:r>
              <a:rPr lang="he-IL" sz="5400" b="1" u="sng" dirty="0">
                <a:latin typeface="Arial" panose="020B0604020202020204" pitchFamily="34" charset="0"/>
                <a:cs typeface="Arial" panose="020B0604020202020204" pitchFamily="34" charset="0"/>
              </a:rPr>
              <a:t>תיאור הבעיה</a:t>
            </a:r>
            <a:endParaRPr lang="en-US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47FC2C9-0C46-483B-AF9D-9E7AD8F78849}"/>
              </a:ext>
            </a:extLst>
          </p:cNvPr>
          <p:cNvGrpSpPr/>
          <p:nvPr/>
        </p:nvGrpSpPr>
        <p:grpSpPr>
          <a:xfrm>
            <a:off x="1408671" y="4020064"/>
            <a:ext cx="9638740" cy="2174789"/>
            <a:chOff x="1974305" y="4612250"/>
            <a:chExt cx="8518179" cy="188921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E56AA44-BA0A-4A61-8626-982A98139346}"/>
                </a:ext>
              </a:extLst>
            </p:cNvPr>
            <p:cNvGrpSpPr/>
            <p:nvPr/>
          </p:nvGrpSpPr>
          <p:grpSpPr>
            <a:xfrm>
              <a:off x="1974305" y="4612250"/>
              <a:ext cx="8007318" cy="1889218"/>
              <a:chOff x="0" y="47501"/>
              <a:chExt cx="4479479" cy="1116278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2718F196-E8D7-473F-A3E0-20CA1E4F8F9F}"/>
                  </a:ext>
                </a:extLst>
              </p:cNvPr>
              <p:cNvCxnSpPr/>
              <p:nvPr/>
            </p:nvCxnSpPr>
            <p:spPr>
              <a:xfrm>
                <a:off x="4102924" y="961901"/>
                <a:ext cx="376555" cy="0"/>
              </a:xfrm>
              <a:prstGeom prst="line">
                <a:avLst/>
              </a:prstGeom>
            </p:spPr>
            <p:style>
              <a:lnRef idx="1">
                <a:schemeClr val="accent2">
                  <a:lumMod val="67000"/>
                </a:schemeClr>
              </a:lnRef>
              <a:fillRef idx="0">
                <a:schemeClr val="accent2">
                  <a:lumMod val="67000"/>
                </a:schemeClr>
              </a:fillRef>
              <a:effectRef idx="0">
                <a:schemeClr val="accent2">
                  <a:lumMod val="67000"/>
                </a:schemeClr>
              </a:effectRef>
              <a:fontRef idx="minor">
                <a:schemeClr val="tx1"/>
              </a:fontRef>
            </p:style>
          </p:cxn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0CD22130-3857-490E-A798-48F0742D3CCF}"/>
                  </a:ext>
                </a:extLst>
              </p:cNvPr>
              <p:cNvGrpSpPr/>
              <p:nvPr/>
            </p:nvGrpSpPr>
            <p:grpSpPr>
              <a:xfrm>
                <a:off x="0" y="47501"/>
                <a:ext cx="4461705" cy="1116278"/>
                <a:chOff x="0" y="47501"/>
                <a:chExt cx="4461705" cy="1116278"/>
              </a:xfrm>
            </p:grpSpPr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BC57E974-A387-4A81-BE2C-66BB6B9012F1}"/>
                    </a:ext>
                  </a:extLst>
                </p:cNvPr>
                <p:cNvCxnSpPr/>
                <p:nvPr/>
              </p:nvCxnSpPr>
              <p:spPr>
                <a:xfrm>
                  <a:off x="4085111" y="267195"/>
                  <a:ext cx="376594" cy="0"/>
                </a:xfrm>
                <a:prstGeom prst="line">
                  <a:avLst/>
                </a:prstGeom>
              </p:spPr>
              <p:style>
                <a:lnRef idx="1">
                  <a:schemeClr val="accent2">
                    <a:lumMod val="67000"/>
                  </a:schemeClr>
                </a:lnRef>
                <a:fillRef idx="0">
                  <a:schemeClr val="accent2">
                    <a:lumMod val="67000"/>
                  </a:schemeClr>
                </a:fillRef>
                <a:effectRef idx="0">
                  <a:schemeClr val="accent2">
                    <a:lumMod val="67000"/>
                  </a:schemeClr>
                </a:effectRef>
                <a:fontRef idx="minor">
                  <a:schemeClr val="tx1"/>
                </a:fontRef>
              </p:style>
            </p:cxn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94A1CBC5-0F8B-4C97-86B9-2C1B84569108}"/>
                    </a:ext>
                  </a:extLst>
                </p:cNvPr>
                <p:cNvGrpSpPr/>
                <p:nvPr/>
              </p:nvGrpSpPr>
              <p:grpSpPr>
                <a:xfrm>
                  <a:off x="0" y="47501"/>
                  <a:ext cx="4144487" cy="1116278"/>
                  <a:chOff x="0" y="0"/>
                  <a:chExt cx="4144487" cy="1116278"/>
                </a:xfrm>
              </p:grpSpPr>
              <p:cxnSp>
                <p:nvCxnSpPr>
                  <p:cNvPr id="14" name="Straight Connector 13">
                    <a:extLst>
                      <a:ext uri="{FF2B5EF4-FFF2-40B4-BE49-F238E27FC236}">
                        <a16:creationId xmlns:a16="http://schemas.microsoft.com/office/drawing/2014/main" id="{7D3F730C-4BFE-4E82-86A8-10B4C64F5398}"/>
                      </a:ext>
                    </a:extLst>
                  </p:cNvPr>
                  <p:cNvCxnSpPr/>
                  <p:nvPr/>
                </p:nvCxnSpPr>
                <p:spPr>
                  <a:xfrm>
                    <a:off x="3093522" y="896587"/>
                    <a:ext cx="376637" cy="0"/>
                  </a:xfrm>
                  <a:prstGeom prst="line">
                    <a:avLst/>
                  </a:prstGeom>
                </p:spPr>
                <p:style>
                  <a:lnRef idx="1">
                    <a:schemeClr val="accent2">
                      <a:lumMod val="67000"/>
                    </a:schemeClr>
                  </a:lnRef>
                  <a:fillRef idx="0">
                    <a:schemeClr val="accent2">
                      <a:lumMod val="67000"/>
                    </a:schemeClr>
                  </a:fillRef>
                  <a:effectRef idx="0">
                    <a:schemeClr val="accent2">
                      <a:lumMod val="67000"/>
                    </a:schemeClr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69A55E5F-5C19-4DDD-BE45-3CA33DCB993B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4144487" cy="1116278"/>
                    <a:chOff x="0" y="0"/>
                    <a:chExt cx="4540168" cy="1330036"/>
                  </a:xfrm>
                </p:grpSpPr>
                <p:sp>
                  <p:nvSpPr>
                    <p:cNvPr id="17" name="Rounded Rectangle 17">
                      <a:extLst>
                        <a:ext uri="{FF2B5EF4-FFF2-40B4-BE49-F238E27FC236}">
                          <a16:creationId xmlns:a16="http://schemas.microsoft.com/office/drawing/2014/main" id="{DC2976C6-11DD-45EB-9E38-786BE6E890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57844" y="421574"/>
                      <a:ext cx="722251" cy="486888"/>
                    </a:xfrm>
                    <a:prstGeom prst="roundRect">
                      <a:avLst/>
                    </a:prstGeom>
                    <a:gradFill flip="none" rotWithShape="1">
                      <a:gsLst>
                        <a:gs pos="0">
                          <a:schemeClr val="accent2">
                            <a:lumMod val="67000"/>
                          </a:schemeClr>
                        </a:gs>
                        <a:gs pos="48000">
                          <a:schemeClr val="accent2">
                            <a:lumMod val="97000"/>
                            <a:lumOff val="3000"/>
                          </a:schemeClr>
                        </a:gs>
                        <a:gs pos="100000">
                          <a:schemeClr val="accent2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1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Bitcoin</a:t>
                      </a:r>
                    </a:p>
                  </p:txBody>
                </p:sp>
                <p:sp>
                  <p:nvSpPr>
                    <p:cNvPr id="18" name="Rounded Rectangle 18">
                      <a:extLst>
                        <a:ext uri="{FF2B5EF4-FFF2-40B4-BE49-F238E27FC236}">
                          <a16:creationId xmlns:a16="http://schemas.microsoft.com/office/drawing/2014/main" id="{B731DBAA-8CB0-4A10-AB88-158BD32BAA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409698"/>
                      <a:ext cx="722251" cy="486888"/>
                    </a:xfrm>
                    <a:prstGeom prst="roundRect">
                      <a:avLst/>
                    </a:prstGeom>
                    <a:gradFill flip="none" rotWithShape="1">
                      <a:gsLst>
                        <a:gs pos="0">
                          <a:schemeClr val="accent2">
                            <a:lumMod val="67000"/>
                          </a:schemeClr>
                        </a:gs>
                        <a:gs pos="48000">
                          <a:schemeClr val="accent2">
                            <a:lumMod val="97000"/>
                            <a:lumOff val="3000"/>
                          </a:schemeClr>
                        </a:gs>
                        <a:gs pos="100000">
                          <a:schemeClr val="accent2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1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Bitcoin</a:t>
                      </a:r>
                    </a:p>
                  </p:txBody>
                </p:sp>
                <p:cxnSp>
                  <p:nvCxnSpPr>
                    <p:cNvPr id="19" name="Straight Connector 18">
                      <a:extLst>
                        <a:ext uri="{FF2B5EF4-FFF2-40B4-BE49-F238E27FC236}">
                          <a16:creationId xmlns:a16="http://schemas.microsoft.com/office/drawing/2014/main" id="{82B58439-4AFC-412B-9FA4-11B17B93A4E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36270" y="647205"/>
                      <a:ext cx="415636" cy="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2">
                        <a:lumMod val="67000"/>
                      </a:schemeClr>
                    </a:lnRef>
                    <a:fillRef idx="0">
                      <a:schemeClr val="accent2">
                        <a:lumMod val="67000"/>
                      </a:schemeClr>
                    </a:fillRef>
                    <a:effectRef idx="0">
                      <a:schemeClr val="accent2">
                        <a:lumMod val="67000"/>
                      </a:schemeClr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0" name="Group 19">
                      <a:extLst>
                        <a:ext uri="{FF2B5EF4-FFF2-40B4-BE49-F238E27FC236}">
                          <a16:creationId xmlns:a16="http://schemas.microsoft.com/office/drawing/2014/main" id="{8955E9E0-D4F8-4E74-AAD2-68CD542FB85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888177" y="0"/>
                      <a:ext cx="2651991" cy="1330036"/>
                      <a:chOff x="0" y="0"/>
                      <a:chExt cx="2651991" cy="1330036"/>
                    </a:xfrm>
                  </p:grpSpPr>
                  <p:cxnSp>
                    <p:nvCxnSpPr>
                      <p:cNvPr id="21" name="Straight Connector 20">
                        <a:extLst>
                          <a:ext uri="{FF2B5EF4-FFF2-40B4-BE49-F238E27FC236}">
                            <a16:creationId xmlns:a16="http://schemas.microsoft.com/office/drawing/2014/main" id="{2CB831F3-DD98-4393-BFCF-E29B0C4C84BD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1531917" y="231569"/>
                        <a:ext cx="415636" cy="0"/>
                      </a:xfrm>
                      <a:prstGeom prst="line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" name="Elbow Connector 21">
                        <a:extLst>
                          <a:ext uri="{FF2B5EF4-FFF2-40B4-BE49-F238E27FC236}">
                            <a16:creationId xmlns:a16="http://schemas.microsoft.com/office/drawing/2014/main" id="{F7F47752-DDE4-4564-A7F4-D1697E5FD45A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0" y="760021"/>
                        <a:ext cx="878774" cy="320633"/>
                      </a:xfrm>
                      <a:prstGeom prst="bentConnector3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3" name="Elbow Connector 22">
                        <a:extLst>
                          <a:ext uri="{FF2B5EF4-FFF2-40B4-BE49-F238E27FC236}">
                            <a16:creationId xmlns:a16="http://schemas.microsoft.com/office/drawing/2014/main" id="{F1E39E5C-99A2-4BAF-BF23-C1A3FD41E05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0" y="249382"/>
                        <a:ext cx="866898" cy="314259"/>
                      </a:xfrm>
                      <a:prstGeom prst="bentConnector3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4" name="Rounded Rectangle 23">
                        <a:extLst>
                          <a:ext uri="{FF2B5EF4-FFF2-40B4-BE49-F238E27FC236}">
                            <a16:creationId xmlns:a16="http://schemas.microsoft.com/office/drawing/2014/main" id="{E08BA2C1-7016-4F88-ADE1-B5E4908942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37210" y="0"/>
                        <a:ext cx="722251" cy="486888"/>
                      </a:xfrm>
                      <a:prstGeom prst="roundRect">
                        <a:avLst/>
                      </a:prstGeom>
                      <a:gradFill flip="none" rotWithShape="1">
                        <a:gsLst>
                          <a:gs pos="0">
                            <a:schemeClr val="accent2">
                              <a:lumMod val="67000"/>
                            </a:schemeClr>
                          </a:gs>
                          <a:gs pos="48000">
                            <a:schemeClr val="accent2">
                              <a:lumMod val="97000"/>
                              <a:lumOff val="3000"/>
                            </a:schemeClr>
                          </a:gs>
                          <a:gs pos="100000">
                            <a:schemeClr val="accent2">
                              <a:lumMod val="60000"/>
                              <a:lumOff val="40000"/>
                            </a:schemeClr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1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lnSpc>
                            <a:spcPct val="115000"/>
                          </a:lnSpc>
                          <a:spcAft>
                            <a:spcPts val="0"/>
                          </a:spcAft>
                        </a:pPr>
                        <a:r>
                          <a:rPr lang="en-US" sz="1100" b="1">
                            <a:effectLst/>
                            <a:latin typeface="Arial" panose="020B0604020202020204" pitchFamily="34" charset="0"/>
                            <a:ea typeface="Arial" panose="020B0604020202020204" pitchFamily="34" charset="0"/>
                          </a:rPr>
                          <a:t>Bitcoin</a:t>
                        </a:r>
                      </a:p>
                    </p:txBody>
                  </p:sp>
                  <p:sp>
                    <p:nvSpPr>
                      <p:cNvPr id="25" name="Rounded Rectangle 25">
                        <a:extLst>
                          <a:ext uri="{FF2B5EF4-FFF2-40B4-BE49-F238E27FC236}">
                            <a16:creationId xmlns:a16="http://schemas.microsoft.com/office/drawing/2014/main" id="{90E9832E-4687-4E04-A59A-05EDB0792A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29740" y="11875"/>
                        <a:ext cx="722251" cy="486888"/>
                      </a:xfrm>
                      <a:prstGeom prst="roundRect">
                        <a:avLst/>
                      </a:prstGeom>
                      <a:gradFill flip="none" rotWithShape="1">
                        <a:gsLst>
                          <a:gs pos="0">
                            <a:schemeClr val="accent2">
                              <a:lumMod val="67000"/>
                            </a:schemeClr>
                          </a:gs>
                          <a:gs pos="48000">
                            <a:schemeClr val="accent2">
                              <a:lumMod val="97000"/>
                              <a:lumOff val="3000"/>
                            </a:schemeClr>
                          </a:gs>
                          <a:gs pos="100000">
                            <a:schemeClr val="accent2">
                              <a:lumMod val="60000"/>
                              <a:lumOff val="40000"/>
                            </a:schemeClr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1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lnSpc>
                            <a:spcPct val="115000"/>
                          </a:lnSpc>
                          <a:spcAft>
                            <a:spcPts val="0"/>
                          </a:spcAft>
                        </a:pPr>
                        <a:r>
                          <a:rPr lang="en-US" sz="1100" b="1">
                            <a:effectLst/>
                            <a:latin typeface="Arial" panose="020B0604020202020204" pitchFamily="34" charset="0"/>
                            <a:ea typeface="Arial" panose="020B0604020202020204" pitchFamily="34" charset="0"/>
                          </a:rPr>
                          <a:t>Bitcoin</a:t>
                        </a:r>
                      </a:p>
                    </p:txBody>
                  </p:sp>
                  <p:sp>
                    <p:nvSpPr>
                      <p:cNvPr id="26" name="Rounded Rectangle 24">
                        <a:extLst>
                          <a:ext uri="{FF2B5EF4-FFF2-40B4-BE49-F238E27FC236}">
                            <a16:creationId xmlns:a16="http://schemas.microsoft.com/office/drawing/2014/main" id="{617E2B4D-10CB-4C1C-A298-181E34F072F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78774" y="843148"/>
                        <a:ext cx="722251" cy="486888"/>
                      </a:xfrm>
                      <a:prstGeom prst="roundRect">
                        <a:avLst/>
                      </a:prstGeom>
                      <a:gradFill flip="none" rotWithShape="1">
                        <a:gsLst>
                          <a:gs pos="0">
                            <a:schemeClr val="accent2">
                              <a:lumMod val="67000"/>
                            </a:schemeClr>
                          </a:gs>
                          <a:gs pos="48000">
                            <a:schemeClr val="accent2">
                              <a:lumMod val="97000"/>
                              <a:lumOff val="3000"/>
                            </a:schemeClr>
                          </a:gs>
                          <a:gs pos="100000">
                            <a:schemeClr val="accent2">
                              <a:lumMod val="60000"/>
                              <a:lumOff val="40000"/>
                            </a:schemeClr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1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lnSpc>
                            <a:spcPct val="115000"/>
                          </a:lnSpc>
                          <a:spcAft>
                            <a:spcPts val="0"/>
                          </a:spcAft>
                        </a:pPr>
                        <a:r>
                          <a:rPr lang="en-US" sz="1100" b="1">
                            <a:effectLst/>
                            <a:latin typeface="Arial" panose="020B0604020202020204" pitchFamily="34" charset="0"/>
                            <a:ea typeface="Arial" panose="020B0604020202020204" pitchFamily="34" charset="0"/>
                          </a:rPr>
                          <a:t>Bitcoin</a:t>
                        </a:r>
                      </a:p>
                      <a:p>
                        <a:pPr algn="ctr">
                          <a:lnSpc>
                            <a:spcPct val="115000"/>
                          </a:lnSpc>
                          <a:spcAft>
                            <a:spcPts val="0"/>
                          </a:spcAft>
                        </a:pPr>
                        <a:r>
                          <a:rPr lang="en-US" sz="1100" b="1">
                            <a:effectLst/>
                            <a:latin typeface="Arial" panose="020B0604020202020204" pitchFamily="34" charset="0"/>
                            <a:ea typeface="Arial" panose="020B0604020202020204" pitchFamily="34" charset="0"/>
                          </a:rPr>
                          <a:t>Cash</a:t>
                        </a:r>
                      </a:p>
                    </p:txBody>
                  </p:sp>
                </p:grpSp>
              </p:grpSp>
              <p:sp>
                <p:nvSpPr>
                  <p:cNvPr id="16" name="Rounded Rectangle 28">
                    <a:extLst>
                      <a:ext uri="{FF2B5EF4-FFF2-40B4-BE49-F238E27FC236}">
                        <a16:creationId xmlns:a16="http://schemas.microsoft.com/office/drawing/2014/main" id="{1DAE714F-68BA-46C5-9610-40122D5B888F}"/>
                      </a:ext>
                    </a:extLst>
                  </p:cNvPr>
                  <p:cNvSpPr/>
                  <p:nvPr/>
                </p:nvSpPr>
                <p:spPr>
                  <a:xfrm>
                    <a:off x="3473532" y="706582"/>
                    <a:ext cx="654483" cy="408424"/>
                  </a:xfrm>
                  <a:prstGeom prst="roundRect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48000">
                        <a:schemeClr val="accent2">
                          <a:lumMod val="97000"/>
                          <a:lumOff val="3000"/>
                        </a:schemeClr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1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0"/>
                      </a:spcAft>
                    </a:pPr>
                    <a:r>
                      <a:rPr lang="en-US" sz="1100" b="1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rPr>
                      <a:t>Bitcoin</a:t>
                    </a:r>
                  </a:p>
                  <a:p>
                    <a:pPr algn="ctr">
                      <a:lnSpc>
                        <a:spcPct val="115000"/>
                      </a:lnSpc>
                      <a:spcAft>
                        <a:spcPts val="0"/>
                      </a:spcAft>
                    </a:pPr>
                    <a:r>
                      <a:rPr lang="en-US" sz="1100" b="1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rPr>
                      <a:t>Cash</a:t>
                    </a:r>
                  </a:p>
                </p:txBody>
              </p:sp>
            </p:grpSp>
          </p:grpSp>
        </p:grpSp>
        <p:sp>
          <p:nvSpPr>
            <p:cNvPr id="8" name="Text Box 33">
              <a:extLst>
                <a:ext uri="{FF2B5EF4-FFF2-40B4-BE49-F238E27FC236}">
                  <a16:creationId xmlns:a16="http://schemas.microsoft.com/office/drawing/2014/main" id="{9C49C459-2E39-4343-BBC8-C9D720DCAE1C}"/>
                </a:ext>
              </a:extLst>
            </p:cNvPr>
            <p:cNvSpPr txBox="1"/>
            <p:nvPr/>
          </p:nvSpPr>
          <p:spPr>
            <a:xfrm>
              <a:off x="9949851" y="4700853"/>
              <a:ext cx="519430" cy="36131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1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2000" b="1">
                  <a:solidFill>
                    <a:srgbClr val="4F81B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…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9" name="Text Box 33">
              <a:extLst>
                <a:ext uri="{FF2B5EF4-FFF2-40B4-BE49-F238E27FC236}">
                  <a16:creationId xmlns:a16="http://schemas.microsoft.com/office/drawing/2014/main" id="{B9C6543E-6745-4D14-A8E6-8471FD3C0919}"/>
                </a:ext>
              </a:extLst>
            </p:cNvPr>
            <p:cNvSpPr txBox="1"/>
            <p:nvPr/>
          </p:nvSpPr>
          <p:spPr>
            <a:xfrm>
              <a:off x="9973054" y="5878897"/>
              <a:ext cx="519430" cy="36131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1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2000" b="1">
                  <a:solidFill>
                    <a:srgbClr val="4F81B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…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8599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E6E75-A5AC-428D-909A-2A7DA9BCC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51467"/>
            <a:ext cx="9905998" cy="715332"/>
          </a:xfrm>
        </p:spPr>
        <p:txBody>
          <a:bodyPr>
            <a:noAutofit/>
          </a:bodyPr>
          <a:lstStyle/>
          <a:p>
            <a:pPr algn="ctr" rtl="1"/>
            <a:r>
              <a:rPr lang="he-IL" sz="5400" b="1" u="sng" dirty="0">
                <a:cs typeface="+mn-cs"/>
              </a:rPr>
              <a:t>פיצולים רלוונטיים לפרויקט</a:t>
            </a:r>
            <a:endParaRPr lang="en-US" sz="5400" dirty="0"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78ACD-3C9B-4591-8545-C5DFDA336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791" y="1160144"/>
            <a:ext cx="10691446" cy="4516074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he-IL" sz="2800" dirty="0"/>
              <a:t>מכיוון שלא יכולנו לשמור את המידע על כל הפיצולים במטבע ה</a:t>
            </a:r>
            <a:r>
              <a:rPr lang="en-US" sz="2800" dirty="0"/>
              <a:t>Bitcoin</a:t>
            </a:r>
            <a:r>
              <a:rPr lang="he-IL" sz="2800" dirty="0"/>
              <a:t> (גודל ה</a:t>
            </a:r>
            <a:r>
              <a:rPr lang="en-US" sz="2800" dirty="0" err="1"/>
              <a:t>blockcainh</a:t>
            </a:r>
            <a:r>
              <a:rPr lang="he-IL" sz="2800" dirty="0"/>
              <a:t> של מטבע הוא סביב </a:t>
            </a:r>
            <a:r>
              <a:rPr lang="en-US" sz="2800" dirty="0"/>
              <a:t>GB</a:t>
            </a:r>
            <a:r>
              <a:rPr lang="he-IL" sz="2800" dirty="0"/>
              <a:t>220 בממוצע) החלטנו להתמקד בפיצולים בעלי הערך הדולרי הגבוהה ביותר, וכן אלה בעלי נפח השוק הגדול ביותר.</a:t>
            </a:r>
            <a:endParaRPr lang="en-US" sz="2800" dirty="0"/>
          </a:p>
          <a:p>
            <a:pPr lvl="1" algn="r" rtl="1"/>
            <a:endParaRPr lang="he-IL" sz="2800" dirty="0"/>
          </a:p>
          <a:p>
            <a:pPr lvl="1" algn="r" rtl="1"/>
            <a:endParaRPr lang="en-US" sz="2800" dirty="0"/>
          </a:p>
        </p:txBody>
      </p:sp>
      <p:grpSp>
        <p:nvGrpSpPr>
          <p:cNvPr id="48" name="קבוצה 47">
            <a:extLst>
              <a:ext uri="{FF2B5EF4-FFF2-40B4-BE49-F238E27FC236}">
                <a16:creationId xmlns:a16="http://schemas.microsoft.com/office/drawing/2014/main" id="{B8F988A9-21D6-4AF7-A4E1-95713CB6E9DA}"/>
              </a:ext>
            </a:extLst>
          </p:cNvPr>
          <p:cNvGrpSpPr/>
          <p:nvPr/>
        </p:nvGrpSpPr>
        <p:grpSpPr>
          <a:xfrm>
            <a:off x="1281493" y="2872318"/>
            <a:ext cx="9987134" cy="3698152"/>
            <a:chOff x="1281493" y="2872318"/>
            <a:chExt cx="9987134" cy="3698152"/>
          </a:xfrm>
        </p:grpSpPr>
        <p:grpSp>
          <p:nvGrpSpPr>
            <p:cNvPr id="43" name="קבוצה 42">
              <a:extLst>
                <a:ext uri="{FF2B5EF4-FFF2-40B4-BE49-F238E27FC236}">
                  <a16:creationId xmlns:a16="http://schemas.microsoft.com/office/drawing/2014/main" id="{36245963-1AA0-452A-B992-2A77822B01C8}"/>
                </a:ext>
              </a:extLst>
            </p:cNvPr>
            <p:cNvGrpSpPr/>
            <p:nvPr/>
          </p:nvGrpSpPr>
          <p:grpSpPr>
            <a:xfrm>
              <a:off x="1281493" y="2872318"/>
              <a:ext cx="9987134" cy="3698152"/>
              <a:chOff x="1281493" y="2872318"/>
              <a:chExt cx="9987134" cy="3698152"/>
            </a:xfrm>
          </p:grpSpPr>
          <p:grpSp>
            <p:nvGrpSpPr>
              <p:cNvPr id="42" name="קבוצה 41">
                <a:extLst>
                  <a:ext uri="{FF2B5EF4-FFF2-40B4-BE49-F238E27FC236}">
                    <a16:creationId xmlns:a16="http://schemas.microsoft.com/office/drawing/2014/main" id="{BAA2470E-3632-4029-AADE-C3B03E928208}"/>
                  </a:ext>
                </a:extLst>
              </p:cNvPr>
              <p:cNvGrpSpPr/>
              <p:nvPr/>
            </p:nvGrpSpPr>
            <p:grpSpPr>
              <a:xfrm>
                <a:off x="1281493" y="2872318"/>
                <a:ext cx="9205201" cy="3698152"/>
                <a:chOff x="1281493" y="2872318"/>
                <a:chExt cx="9205201" cy="3698152"/>
              </a:xfrm>
            </p:grpSpPr>
            <p:grpSp>
              <p:nvGrpSpPr>
                <p:cNvPr id="32" name="קבוצה 31">
                  <a:extLst>
                    <a:ext uri="{FF2B5EF4-FFF2-40B4-BE49-F238E27FC236}">
                      <a16:creationId xmlns:a16="http://schemas.microsoft.com/office/drawing/2014/main" id="{E3D12EF7-F0DD-4A6C-9404-5378FF0B4B04}"/>
                    </a:ext>
                  </a:extLst>
                </p:cNvPr>
                <p:cNvGrpSpPr/>
                <p:nvPr/>
              </p:nvGrpSpPr>
              <p:grpSpPr>
                <a:xfrm>
                  <a:off x="2559934" y="2872318"/>
                  <a:ext cx="7926760" cy="1666827"/>
                  <a:chOff x="2559934" y="2872318"/>
                  <a:chExt cx="7926760" cy="1666827"/>
                </a:xfrm>
              </p:grpSpPr>
              <p:grpSp>
                <p:nvGrpSpPr>
                  <p:cNvPr id="31" name="קבוצה 30">
                    <a:extLst>
                      <a:ext uri="{FF2B5EF4-FFF2-40B4-BE49-F238E27FC236}">
                        <a16:creationId xmlns:a16="http://schemas.microsoft.com/office/drawing/2014/main" id="{C1435BCB-6400-4214-9C69-E299E6FE577E}"/>
                      </a:ext>
                    </a:extLst>
                  </p:cNvPr>
                  <p:cNvGrpSpPr/>
                  <p:nvPr/>
                </p:nvGrpSpPr>
                <p:grpSpPr>
                  <a:xfrm>
                    <a:off x="2559934" y="2872318"/>
                    <a:ext cx="7926760" cy="1666827"/>
                    <a:chOff x="2559934" y="2872318"/>
                    <a:chExt cx="7926760" cy="1666827"/>
                  </a:xfrm>
                </p:grpSpPr>
                <p:grpSp>
                  <p:nvGrpSpPr>
                    <p:cNvPr id="29" name="קבוצה 28">
                      <a:extLst>
                        <a:ext uri="{FF2B5EF4-FFF2-40B4-BE49-F238E27FC236}">
                          <a16:creationId xmlns:a16="http://schemas.microsoft.com/office/drawing/2014/main" id="{E20D9C0D-A728-4678-AB22-00114665A3F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559934" y="2872318"/>
                      <a:ext cx="7926760" cy="1666827"/>
                      <a:chOff x="2268386" y="2766300"/>
                      <a:chExt cx="7926760" cy="1666827"/>
                    </a:xfrm>
                  </p:grpSpPr>
                  <p:grpSp>
                    <p:nvGrpSpPr>
                      <p:cNvPr id="19" name="קבוצה 18">
                        <a:extLst>
                          <a:ext uri="{FF2B5EF4-FFF2-40B4-BE49-F238E27FC236}">
                            <a16:creationId xmlns:a16="http://schemas.microsoft.com/office/drawing/2014/main" id="{302BFB2E-B359-4310-96C1-B2CC24112B3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268386" y="2766300"/>
                        <a:ext cx="7926760" cy="1666827"/>
                        <a:chOff x="1391786" y="2808950"/>
                        <a:chExt cx="7926760" cy="1666827"/>
                      </a:xfrm>
                    </p:grpSpPr>
                    <p:pic>
                      <p:nvPicPr>
                        <p:cNvPr id="13" name="תמונה 12" descr="תמונה שמכילה אובייקט&#10;&#10;התיאור נוצר באופן אוטומטי">
                          <a:extLst>
                            <a:ext uri="{FF2B5EF4-FFF2-40B4-BE49-F238E27FC236}">
                              <a16:creationId xmlns:a16="http://schemas.microsoft.com/office/drawing/2014/main" id="{DCD9EE13-74E9-4093-A52B-3AFB36B0E73D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1391786" y="3035252"/>
                          <a:ext cx="1432193" cy="1432193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028" name="Picture 4" descr="Image result for bitcoin logo text">
                          <a:extLst>
                            <a:ext uri="{FF2B5EF4-FFF2-40B4-BE49-F238E27FC236}">
                              <a16:creationId xmlns:a16="http://schemas.microsoft.com/office/drawing/2014/main" id="{DA9ED00A-27F5-41EE-985E-62281D87082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 rotWithShape="1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b="6655"/>
                        <a:stretch/>
                      </p:blipFill>
                      <p:spPr bwMode="auto">
                        <a:xfrm>
                          <a:off x="4728627" y="2808950"/>
                          <a:ext cx="1258025" cy="1255687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  <p:grpSp>
                      <p:nvGrpSpPr>
                        <p:cNvPr id="18" name="קבוצה 17">
                          <a:extLst>
                            <a:ext uri="{FF2B5EF4-FFF2-40B4-BE49-F238E27FC236}">
                              <a16:creationId xmlns:a16="http://schemas.microsoft.com/office/drawing/2014/main" id="{6F4ADFFD-7C40-4BC0-B3D2-412CFB1E9B9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850982" y="3239739"/>
                          <a:ext cx="1467564" cy="1236038"/>
                          <a:chOff x="7850982" y="3239739"/>
                          <a:chExt cx="1467564" cy="1236038"/>
                        </a:xfrm>
                      </p:grpSpPr>
                      <p:sp>
                        <p:nvSpPr>
                          <p:cNvPr id="17" name="מלבן 16">
                            <a:extLst>
                              <a:ext uri="{FF2B5EF4-FFF2-40B4-BE49-F238E27FC236}">
                                <a16:creationId xmlns:a16="http://schemas.microsoft.com/office/drawing/2014/main" id="{E5AA7856-66B8-4959-A600-095ED17A36A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850982" y="3248070"/>
                            <a:ext cx="1467564" cy="1227707"/>
                          </a:xfrm>
                          <a:prstGeom prst="rect">
                            <a:avLst/>
                          </a:prstGeom>
                          <a:solidFill>
                            <a:schemeClr val="tx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 dirty="0"/>
                          </a:p>
                        </p:txBody>
                      </p:sp>
                      <p:pic>
                        <p:nvPicPr>
                          <p:cNvPr id="1026" name="Picture 2" descr="Image result for bitcoin">
                            <a:extLst>
                              <a:ext uri="{FF2B5EF4-FFF2-40B4-BE49-F238E27FC236}">
                                <a16:creationId xmlns:a16="http://schemas.microsoft.com/office/drawing/2014/main" id="{321CEE3F-5A87-486A-821F-9DF19C5C11D3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4">
                            <a:extLst>
                              <a:ext uri="{BEBA8EAE-BF5A-486C-A8C5-ECC9F3942E4B}">
                                <a14:imgProps xmlns:a14="http://schemas.microsoft.com/office/drawing/2010/main">
                                  <a14:imgLayer r:embed="rId5">
                                    <a14:imgEffect>
                                      <a14:saturation sat="200000"/>
                                    </a14:imgEffect>
                                  </a14:imgLayer>
                                </a14:imgProps>
                              </a:ex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7850982" y="3239739"/>
                            <a:ext cx="1467563" cy="1227706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grpSp>
                  </p:grpSp>
                  <p:cxnSp>
                    <p:nvCxnSpPr>
                      <p:cNvPr id="21" name="מחבר חץ ישר 20">
                        <a:extLst>
                          <a:ext uri="{FF2B5EF4-FFF2-40B4-BE49-F238E27FC236}">
                            <a16:creationId xmlns:a16="http://schemas.microsoft.com/office/drawing/2014/main" id="{A6ED32AA-886C-4BA6-9833-2D81FF0C053E}"/>
                          </a:ext>
                        </a:extLst>
                      </p:cNvPr>
                      <p:cNvCxnSpPr>
                        <a:cxnSpLocks/>
                        <a:stCxn id="1028" idx="1"/>
                        <a:endCxn id="13" idx="3"/>
                      </p:cNvCxnSpPr>
                      <p:nvPr/>
                    </p:nvCxnSpPr>
                    <p:spPr>
                      <a:xfrm flipH="1">
                        <a:off x="3700579" y="3394144"/>
                        <a:ext cx="1904648" cy="314555"/>
                      </a:xfrm>
                      <a:prstGeom prst="straightConnector1">
                        <a:avLst/>
                      </a:prstGeom>
                      <a:ln w="28575">
                        <a:solidFill>
                          <a:schemeClr val="tx1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5" name="מחבר חץ ישר 24">
                        <a:extLst>
                          <a:ext uri="{FF2B5EF4-FFF2-40B4-BE49-F238E27FC236}">
                            <a16:creationId xmlns:a16="http://schemas.microsoft.com/office/drawing/2014/main" id="{CCA8627B-CDC2-468D-98DB-CC53338F5193}"/>
                          </a:ext>
                        </a:extLst>
                      </p:cNvPr>
                      <p:cNvCxnSpPr>
                        <a:cxnSpLocks/>
                        <a:stCxn id="1028" idx="3"/>
                        <a:endCxn id="1026" idx="1"/>
                      </p:cNvCxnSpPr>
                      <p:nvPr/>
                    </p:nvCxnSpPr>
                    <p:spPr>
                      <a:xfrm>
                        <a:off x="6863252" y="3394144"/>
                        <a:ext cx="1864330" cy="416798"/>
                      </a:xfrm>
                      <a:prstGeom prst="straightConnector1">
                        <a:avLst/>
                      </a:prstGeom>
                      <a:ln w="28575">
                        <a:solidFill>
                          <a:schemeClr val="tx1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30" name="תיבת טקסט 29">
                      <a:extLst>
                        <a:ext uri="{FF2B5EF4-FFF2-40B4-BE49-F238E27FC236}">
                          <a16:creationId xmlns:a16="http://schemas.microsoft.com/office/drawing/2014/main" id="{5FE0E7FC-4A53-4C9F-995A-38A2537AD22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81297" y="3062230"/>
                      <a:ext cx="1207016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he-IL" dirty="0"/>
                        <a:t>1 באוגוסט 2017</a:t>
                      </a:r>
                      <a:endParaRPr lang="en-US" dirty="0"/>
                    </a:p>
                  </p:txBody>
                </p:sp>
              </p:grpSp>
              <p:sp>
                <p:nvSpPr>
                  <p:cNvPr id="34" name="תיבת טקסט 33">
                    <a:extLst>
                      <a:ext uri="{FF2B5EF4-FFF2-40B4-BE49-F238E27FC236}">
                        <a16:creationId xmlns:a16="http://schemas.microsoft.com/office/drawing/2014/main" id="{7E4EEEB2-FA18-4EBF-8344-1AB9BD62FCB6}"/>
                      </a:ext>
                    </a:extLst>
                  </p:cNvPr>
                  <p:cNvSpPr txBox="1"/>
                  <p:nvPr/>
                </p:nvSpPr>
                <p:spPr>
                  <a:xfrm>
                    <a:off x="4074344" y="3062713"/>
                    <a:ext cx="1432194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he-IL" dirty="0"/>
                      <a:t>24 בנובמבר 2017</a:t>
                    </a:r>
                    <a:endParaRPr lang="en-US" dirty="0"/>
                  </a:p>
                </p:txBody>
              </p:sp>
            </p:grpSp>
            <p:sp>
              <p:nvSpPr>
                <p:cNvPr id="47" name="תיבת טקסט 46">
                  <a:extLst>
                    <a:ext uri="{FF2B5EF4-FFF2-40B4-BE49-F238E27FC236}">
                      <a16:creationId xmlns:a16="http://schemas.microsoft.com/office/drawing/2014/main" id="{B17329D8-9EC4-4C3A-AC17-B898E8077929}"/>
                    </a:ext>
                  </a:extLst>
                </p:cNvPr>
                <p:cNvSpPr txBox="1"/>
                <p:nvPr/>
              </p:nvSpPr>
              <p:spPr>
                <a:xfrm>
                  <a:off x="1281493" y="4539145"/>
                  <a:ext cx="3545059" cy="203132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68275" indent="-168275" algn="r" rtl="1">
                    <a:buFont typeface="Arial" panose="020B0604020202020204" pitchFamily="34" charset="0"/>
                    <a:buChar char="•"/>
                  </a:pPr>
                  <a:r>
                    <a:rPr lang="he-IL" dirty="0"/>
                    <a:t>נפח שוק: </a:t>
                  </a:r>
                  <a:r>
                    <a:rPr lang="en-US" dirty="0"/>
                    <a:t>151M$</a:t>
                  </a:r>
                  <a:endParaRPr lang="he-IL" dirty="0"/>
                </a:p>
                <a:p>
                  <a:pPr marL="168275" indent="-168275" algn="r" rtl="1">
                    <a:buFont typeface="Arial" panose="020B0604020202020204" pitchFamily="34" charset="0"/>
                    <a:buChar char="•"/>
                  </a:pPr>
                  <a:r>
                    <a:rPr lang="he-IL" dirty="0"/>
                    <a:t>ערך המטבע:</a:t>
                  </a:r>
                  <a:r>
                    <a:rPr lang="en-US" dirty="0"/>
                    <a:t>  1$ </a:t>
                  </a:r>
                </a:p>
                <a:p>
                  <a:pPr marL="168275" indent="-168275" algn="r" rtl="1">
                    <a:buFont typeface="Arial" panose="020B0604020202020204" pitchFamily="34" charset="0"/>
                    <a:buChar char="•"/>
                  </a:pPr>
                  <a:r>
                    <a:rPr lang="he-IL" dirty="0"/>
                    <a:t>סיבות לפיצול:  הגדלת היצע המטבעות מ21 מיליון ל210 מיליון, וכן שיפורים בתחום מהירות ביצוע העסקאות, פרטיות משתמש וחסכון באנרגיה.</a:t>
                  </a:r>
                  <a:endParaRPr lang="en-US" dirty="0"/>
                </a:p>
              </p:txBody>
            </p:sp>
          </p:grpSp>
          <p:sp>
            <p:nvSpPr>
              <p:cNvPr id="49" name="תיבת טקסט 48">
                <a:extLst>
                  <a:ext uri="{FF2B5EF4-FFF2-40B4-BE49-F238E27FC236}">
                    <a16:creationId xmlns:a16="http://schemas.microsoft.com/office/drawing/2014/main" id="{91E4807A-E98C-4E15-9B33-21FA18B9B6BF}"/>
                  </a:ext>
                </a:extLst>
              </p:cNvPr>
              <p:cNvSpPr txBox="1"/>
              <p:nvPr/>
            </p:nvSpPr>
            <p:spPr>
              <a:xfrm>
                <a:off x="7397395" y="4601510"/>
                <a:ext cx="3871232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68275" indent="-168275" algn="r" rtl="1">
                  <a:buFont typeface="Arial" panose="020B0604020202020204" pitchFamily="34" charset="0"/>
                  <a:buChar char="•"/>
                </a:pPr>
                <a:r>
                  <a:rPr lang="he-IL" dirty="0"/>
                  <a:t>נפח שוק: </a:t>
                </a:r>
                <a:r>
                  <a:rPr lang="en-US" dirty="0"/>
                  <a:t>6B$</a:t>
                </a:r>
                <a:endParaRPr lang="he-IL" dirty="0"/>
              </a:p>
              <a:p>
                <a:pPr marL="168275" indent="-168275" algn="r" rtl="1">
                  <a:buFont typeface="Arial" panose="020B0604020202020204" pitchFamily="34" charset="0"/>
                  <a:buChar char="•"/>
                </a:pPr>
                <a:r>
                  <a:rPr lang="he-IL" dirty="0"/>
                  <a:t>ערך המטבע:</a:t>
                </a:r>
                <a:r>
                  <a:rPr lang="en-US" dirty="0"/>
                  <a:t> 338$ </a:t>
                </a:r>
                <a:endParaRPr lang="he-IL" dirty="0"/>
              </a:p>
              <a:p>
                <a:pPr marL="168275" indent="-168275" algn="r" rtl="1">
                  <a:buFont typeface="Arial" panose="020B0604020202020204" pitchFamily="34" charset="0"/>
                  <a:buChar char="•"/>
                </a:pPr>
                <a:r>
                  <a:rPr lang="he-IL" dirty="0"/>
                  <a:t>סיבה לפיצול: הגדלת כל </a:t>
                </a:r>
                <a:r>
                  <a:rPr lang="en-US" dirty="0"/>
                  <a:t>BLOCK</a:t>
                </a:r>
                <a:r>
                  <a:rPr lang="he-IL" dirty="0"/>
                  <a:t> בשרשרת מ-</a:t>
                </a:r>
                <a:r>
                  <a:rPr lang="en-US" dirty="0"/>
                  <a:t>MB</a:t>
                </a:r>
                <a:r>
                  <a:rPr lang="he-IL" dirty="0"/>
                  <a:t>1 ל- </a:t>
                </a:r>
                <a:r>
                  <a:rPr lang="en-US" dirty="0"/>
                  <a:t>MB</a:t>
                </a:r>
                <a:r>
                  <a:rPr lang="he-IL" dirty="0"/>
                  <a:t>8 מה שמאפשר עיבוד של פי 8 יותר עסקאות בשנייה.</a:t>
                </a:r>
                <a:endParaRPr lang="en-US" dirty="0"/>
              </a:p>
            </p:txBody>
          </p:sp>
        </p:grpSp>
        <p:sp>
          <p:nvSpPr>
            <p:cNvPr id="51" name="תיבת טקסט 50">
              <a:extLst>
                <a:ext uri="{FF2B5EF4-FFF2-40B4-BE49-F238E27FC236}">
                  <a16:creationId xmlns:a16="http://schemas.microsoft.com/office/drawing/2014/main" id="{C914D0C4-FB57-4D38-9F39-3982DADAF2C1}"/>
                </a:ext>
              </a:extLst>
            </p:cNvPr>
            <p:cNvSpPr txBox="1"/>
            <p:nvPr/>
          </p:nvSpPr>
          <p:spPr>
            <a:xfrm>
              <a:off x="4769496" y="4128005"/>
              <a:ext cx="265300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68275" indent="-168275" algn="r" rtl="1">
                <a:buFont typeface="Arial" panose="020B0604020202020204" pitchFamily="34" charset="0"/>
                <a:buChar char="•"/>
              </a:pPr>
              <a:r>
                <a:rPr lang="he-IL" dirty="0"/>
                <a:t>נפח שוק: </a:t>
              </a:r>
              <a:r>
                <a:rPr lang="en-US" dirty="0"/>
                <a:t>209B$</a:t>
              </a:r>
              <a:endParaRPr lang="he-IL" dirty="0"/>
            </a:p>
            <a:p>
              <a:pPr marL="168275" indent="-168275" algn="r" rtl="1">
                <a:buFont typeface="Arial" panose="020B0604020202020204" pitchFamily="34" charset="0"/>
                <a:buChar char="•"/>
              </a:pPr>
              <a:r>
                <a:rPr lang="he-IL" dirty="0"/>
                <a:t>ערך המטבע:</a:t>
              </a:r>
              <a:r>
                <a:rPr lang="en-US" dirty="0"/>
                <a:t> 11.7K$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5533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55"/>
          <p:cNvSpPr>
            <a:spLocks noGrp="1"/>
          </p:cNvSpPr>
          <p:nvPr>
            <p:ph type="title"/>
          </p:nvPr>
        </p:nvSpPr>
        <p:spPr>
          <a:xfrm>
            <a:off x="2741744" y="369474"/>
            <a:ext cx="6823435" cy="586030"/>
          </a:xfrm>
        </p:spPr>
        <p:txBody>
          <a:bodyPr>
            <a:noAutofit/>
          </a:bodyPr>
          <a:lstStyle/>
          <a:p>
            <a:pPr algn="ctr"/>
            <a:r>
              <a:rPr lang="he-IL" sz="5400" b="1" u="sng" dirty="0">
                <a:latin typeface="Arial" panose="020B0604020202020204" pitchFamily="34" charset="0"/>
                <a:cs typeface="Arial" panose="020B0604020202020204" pitchFamily="34" charset="0"/>
              </a:rPr>
              <a:t>מימוש המערכת</a:t>
            </a:r>
            <a:br>
              <a:rPr lang="he-IL" sz="5400" b="1" u="sng" dirty="0"/>
            </a:br>
            <a:endParaRPr lang="he-IL" sz="5400" dirty="0"/>
          </a:p>
        </p:txBody>
      </p:sp>
      <p:grpSp>
        <p:nvGrpSpPr>
          <p:cNvPr id="54" name="Group 53"/>
          <p:cNvGrpSpPr/>
          <p:nvPr/>
        </p:nvGrpSpPr>
        <p:grpSpPr>
          <a:xfrm>
            <a:off x="949982" y="819452"/>
            <a:ext cx="10601267" cy="2860069"/>
            <a:chOff x="1141412" y="3139197"/>
            <a:chExt cx="10601267" cy="2860069"/>
          </a:xfrm>
        </p:grpSpPr>
        <p:grpSp>
          <p:nvGrpSpPr>
            <p:cNvPr id="53" name="Group 52"/>
            <p:cNvGrpSpPr/>
            <p:nvPr/>
          </p:nvGrpSpPr>
          <p:grpSpPr>
            <a:xfrm>
              <a:off x="1141412" y="3139197"/>
              <a:ext cx="10601267" cy="2860069"/>
              <a:chOff x="1141412" y="1538666"/>
              <a:chExt cx="10601267" cy="2860069"/>
            </a:xfrm>
          </p:grpSpPr>
          <p:grpSp>
            <p:nvGrpSpPr>
              <p:cNvPr id="47" name="Group 46"/>
              <p:cNvGrpSpPr/>
              <p:nvPr/>
            </p:nvGrpSpPr>
            <p:grpSpPr>
              <a:xfrm>
                <a:off x="1141412" y="1538666"/>
                <a:ext cx="10601267" cy="2851277"/>
                <a:chOff x="1141412" y="1538666"/>
                <a:chExt cx="10601267" cy="2851277"/>
              </a:xfrm>
            </p:grpSpPr>
            <p:grpSp>
              <p:nvGrpSpPr>
                <p:cNvPr id="45" name="Group 44"/>
                <p:cNvGrpSpPr/>
                <p:nvPr/>
              </p:nvGrpSpPr>
              <p:grpSpPr>
                <a:xfrm>
                  <a:off x="1141412" y="1538666"/>
                  <a:ext cx="10601267" cy="2851277"/>
                  <a:chOff x="1047315" y="1524779"/>
                  <a:chExt cx="10601267" cy="2851277"/>
                </a:xfrm>
              </p:grpSpPr>
              <p:grpSp>
                <p:nvGrpSpPr>
                  <p:cNvPr id="40" name="Group 39"/>
                  <p:cNvGrpSpPr/>
                  <p:nvPr/>
                </p:nvGrpSpPr>
                <p:grpSpPr>
                  <a:xfrm>
                    <a:off x="3304486" y="1524779"/>
                    <a:ext cx="8344096" cy="2851277"/>
                    <a:chOff x="3304486" y="1524779"/>
                    <a:chExt cx="8344096" cy="2851277"/>
                  </a:xfrm>
                </p:grpSpPr>
                <p:grpSp>
                  <p:nvGrpSpPr>
                    <p:cNvPr id="33" name="Group 32"/>
                    <p:cNvGrpSpPr/>
                    <p:nvPr/>
                  </p:nvGrpSpPr>
                  <p:grpSpPr>
                    <a:xfrm>
                      <a:off x="5092110" y="1524779"/>
                      <a:ext cx="6556472" cy="2851277"/>
                      <a:chOff x="5092110" y="1524779"/>
                      <a:chExt cx="6556472" cy="2851277"/>
                    </a:xfrm>
                  </p:grpSpPr>
                  <p:sp>
                    <p:nvSpPr>
                      <p:cNvPr id="27" name="TextBox 26"/>
                      <p:cNvSpPr txBox="1"/>
                      <p:nvPr/>
                    </p:nvSpPr>
                    <p:spPr>
                      <a:xfrm>
                        <a:off x="6291935" y="3502683"/>
                        <a:ext cx="1215655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1">
                        <a:spAutoFit/>
                      </a:bodyPr>
                      <a:lstStyle/>
                      <a:p>
                        <a:r>
                          <a:rPr lang="en-US" dirty="0"/>
                          <a:t>DB Module</a:t>
                        </a:r>
                        <a:endParaRPr lang="he-IL" dirty="0"/>
                      </a:p>
                    </p:txBody>
                  </p:sp>
                  <p:grpSp>
                    <p:nvGrpSpPr>
                      <p:cNvPr id="32" name="Group 31"/>
                      <p:cNvGrpSpPr/>
                      <p:nvPr/>
                    </p:nvGrpSpPr>
                    <p:grpSpPr>
                      <a:xfrm>
                        <a:off x="5092110" y="1524779"/>
                        <a:ext cx="6556472" cy="2851277"/>
                        <a:chOff x="5092110" y="1524779"/>
                        <a:chExt cx="6556472" cy="2851277"/>
                      </a:xfrm>
                    </p:grpSpPr>
                    <p:grpSp>
                      <p:nvGrpSpPr>
                        <p:cNvPr id="26" name="Group 25"/>
                        <p:cNvGrpSpPr/>
                        <p:nvPr/>
                      </p:nvGrpSpPr>
                      <p:grpSpPr>
                        <a:xfrm>
                          <a:off x="5092110" y="1524779"/>
                          <a:ext cx="6556472" cy="2781975"/>
                          <a:chOff x="5092110" y="1524779"/>
                          <a:chExt cx="6556472" cy="2781975"/>
                        </a:xfrm>
                      </p:grpSpPr>
                      <p:sp>
                        <p:nvSpPr>
                          <p:cNvPr id="22" name="Rounded Rectangle 21"/>
                          <p:cNvSpPr/>
                          <p:nvPr/>
                        </p:nvSpPr>
                        <p:spPr>
                          <a:xfrm>
                            <a:off x="5600310" y="1642188"/>
                            <a:ext cx="3413061" cy="1693784"/>
                          </a:xfrm>
                          <a:prstGeom prst="roundRect">
                            <a:avLst/>
                          </a:prstGeom>
                          <a:noFill/>
                          <a:ln w="38100"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1" anchor="ctr"/>
                          <a:lstStyle/>
                          <a:p>
                            <a:pPr algn="ctr"/>
                            <a:endParaRPr lang="he-IL"/>
                          </a:p>
                        </p:txBody>
                      </p:sp>
                      <p:grpSp>
                        <p:nvGrpSpPr>
                          <p:cNvPr id="25" name="Group 24"/>
                          <p:cNvGrpSpPr/>
                          <p:nvPr/>
                        </p:nvGrpSpPr>
                        <p:grpSpPr>
                          <a:xfrm>
                            <a:off x="5092110" y="1524779"/>
                            <a:ext cx="6556472" cy="2781975"/>
                            <a:chOff x="5092110" y="1524779"/>
                            <a:chExt cx="6556472" cy="2781975"/>
                          </a:xfrm>
                        </p:grpSpPr>
                        <p:grpSp>
                          <p:nvGrpSpPr>
                            <p:cNvPr id="20" name="Group 19"/>
                            <p:cNvGrpSpPr/>
                            <p:nvPr/>
                          </p:nvGrpSpPr>
                          <p:grpSpPr>
                            <a:xfrm>
                              <a:off x="5092110" y="1524779"/>
                              <a:ext cx="6556472" cy="1853774"/>
                              <a:chOff x="5092110" y="1524779"/>
                              <a:chExt cx="6556472" cy="1853774"/>
                            </a:xfrm>
                          </p:grpSpPr>
                          <p:grpSp>
                            <p:nvGrpSpPr>
                              <p:cNvPr id="18" name="Group 17"/>
                              <p:cNvGrpSpPr/>
                              <p:nvPr/>
                            </p:nvGrpSpPr>
                            <p:grpSpPr>
                              <a:xfrm>
                                <a:off x="5444530" y="1524779"/>
                                <a:ext cx="6204052" cy="1853774"/>
                                <a:chOff x="5444530" y="1524779"/>
                                <a:chExt cx="6204052" cy="1853774"/>
                              </a:xfrm>
                            </p:grpSpPr>
                            <p:grpSp>
                              <p:nvGrpSpPr>
                                <p:cNvPr id="11" name="Group 10"/>
                                <p:cNvGrpSpPr/>
                                <p:nvPr/>
                              </p:nvGrpSpPr>
                              <p:grpSpPr>
                                <a:xfrm>
                                  <a:off x="7531073" y="1524779"/>
                                  <a:ext cx="4117509" cy="1853774"/>
                                  <a:chOff x="7531073" y="1524779"/>
                                  <a:chExt cx="4117509" cy="1853774"/>
                                </a:xfrm>
                              </p:grpSpPr>
                              <p:grpSp>
                                <p:nvGrpSpPr>
                                  <p:cNvPr id="6" name="Group 5"/>
                                  <p:cNvGrpSpPr/>
                                  <p:nvPr/>
                                </p:nvGrpSpPr>
                                <p:grpSpPr>
                                  <a:xfrm>
                                    <a:off x="9549194" y="1716965"/>
                                    <a:ext cx="2099388" cy="1661588"/>
                                    <a:chOff x="9549194" y="1716965"/>
                                    <a:chExt cx="2099388" cy="1661588"/>
                                  </a:xfrm>
                                </p:grpSpPr>
                                <p:pic>
                                  <p:nvPicPr>
                                    <p:cNvPr id="4" name="Picture 3"/>
                                    <p:cNvPicPr>
                                      <a:picLocks noChangeAspect="1"/>
                                    </p:cNvPicPr>
                                    <p:nvPr/>
                                  </p:nvPicPr>
                                  <p:blipFill>
                                    <a:blip r:embed="rId2">
                                      <a:lum bright="70000" contrast="-70000"/>
                                      <a:extLst>
                                        <a:ext uri="{28A0092B-C50C-407E-A947-70E740481C1C}">
                                          <a14:useLocalDpi xmlns:a14="http://schemas.microsoft.com/office/drawing/2010/main" val="0"/>
                                        </a:ext>
                                      </a:extLst>
                                    </a:blip>
                                    <a:stretch>
                                      <a:fillRect/>
                                    </a:stretch>
                                  </p:blipFill>
                                  <p:spPr>
                                    <a:xfrm>
                                      <a:off x="10095722" y="1716965"/>
                                      <a:ext cx="1300804" cy="1330676"/>
                                    </a:xfrm>
                                    <a:prstGeom prst="rect">
                                      <a:avLst/>
                                    </a:prstGeom>
                                  </p:spPr>
                                </p:pic>
                                <p:sp>
                                  <p:nvSpPr>
                                    <p:cNvPr id="5" name="TextBox 4"/>
                                    <p:cNvSpPr txBox="1"/>
                                    <p:nvPr/>
                                  </p:nvSpPr>
                                  <p:spPr>
                                    <a:xfrm>
                                      <a:off x="9549194" y="3009221"/>
                                      <a:ext cx="2099388" cy="369332"/>
                                    </a:xfrm>
                                    <a:prstGeom prst="rect">
                                      <a:avLst/>
                                    </a:prstGeom>
                                    <a:noFill/>
                                  </p:spPr>
                                  <p:txBody>
                                    <a:bodyPr wrap="square" rtlCol="1">
                                      <a:spAutoFit/>
                                    </a:bodyPr>
                                    <a:lstStyle/>
                                    <a:p>
                                      <a:r>
                                        <a:rPr lang="en-US" dirty="0"/>
                                        <a:t>Searching The Block</a:t>
                                      </a:r>
                                      <a:endParaRPr lang="he-IL" dirty="0"/>
                                    </a:p>
                                  </p:txBody>
                                </p:sp>
                              </p:grpSp>
                              <p:grpSp>
                                <p:nvGrpSpPr>
                                  <p:cNvPr id="9" name="Group 8"/>
                                  <p:cNvGrpSpPr/>
                                  <p:nvPr/>
                                </p:nvGrpSpPr>
                                <p:grpSpPr>
                                  <a:xfrm>
                                    <a:off x="7531073" y="1524779"/>
                                    <a:ext cx="1670183" cy="1811193"/>
                                    <a:chOff x="7531073" y="1524779"/>
                                    <a:chExt cx="1670183" cy="1811193"/>
                                  </a:xfrm>
                                </p:grpSpPr>
                                <p:pic>
                                  <p:nvPicPr>
                                    <p:cNvPr id="7" name="Picture 6"/>
                                    <p:cNvPicPr>
                                      <a:picLocks noChangeAspect="1"/>
                                    </p:cNvPicPr>
                                    <p:nvPr/>
                                  </p:nvPicPr>
                                  <p:blipFill>
                                    <a:blip r:embed="rId3">
                                      <a:lum bright="70000" contrast="-70000"/>
                                      <a:extLst>
                                        <a:ext uri="{28A0092B-C50C-407E-A947-70E740481C1C}">
                                          <a14:useLocalDpi xmlns:a14="http://schemas.microsoft.com/office/drawing/2010/main" val="0"/>
                                        </a:ext>
                                      </a:extLst>
                                    </a:blip>
                                    <a:stretch>
                                      <a:fillRect/>
                                    </a:stretch>
                                  </p:blipFill>
                                  <p:spPr>
                                    <a:xfrm>
                                      <a:off x="7531073" y="1524779"/>
                                      <a:ext cx="1670183" cy="1670183"/>
                                    </a:xfrm>
                                    <a:prstGeom prst="rect">
                                      <a:avLst/>
                                    </a:prstGeom>
                                  </p:spPr>
                                </p:pic>
                                <p:sp>
                                  <p:nvSpPr>
                                    <p:cNvPr id="8" name="TextBox 7"/>
                                    <p:cNvSpPr txBox="1"/>
                                    <p:nvPr/>
                                  </p:nvSpPr>
                                  <p:spPr>
                                    <a:xfrm>
                                      <a:off x="8045166" y="2966640"/>
                                      <a:ext cx="641995" cy="369332"/>
                                    </a:xfrm>
                                    <a:prstGeom prst="rect">
                                      <a:avLst/>
                                    </a:prstGeom>
                                    <a:noFill/>
                                  </p:spPr>
                                  <p:txBody>
                                    <a:bodyPr wrap="square" rtlCol="1">
                                      <a:spAutoFit/>
                                    </a:bodyPr>
                                    <a:lstStyle/>
                                    <a:p>
                                      <a:r>
                                        <a:rPr lang="en-US" dirty="0"/>
                                        <a:t>UTXs</a:t>
                                      </a:r>
                                      <a:endParaRPr lang="he-IL" dirty="0"/>
                                    </a:p>
                                  </p:txBody>
                                </p:sp>
                              </p:grpSp>
                              <p:sp>
                                <p:nvSpPr>
                                  <p:cNvPr id="10" name="Left-Right Arrow 9"/>
                                  <p:cNvSpPr/>
                                  <p:nvPr/>
                                </p:nvSpPr>
                                <p:spPr>
                                  <a:xfrm>
                                    <a:off x="9171990" y="2242344"/>
                                    <a:ext cx="615821" cy="279918"/>
                                  </a:xfrm>
                                  <a:prstGeom prst="leftRightArrow">
                                    <a:avLst/>
                                  </a:prstGeom>
                                  <a:solidFill>
                                    <a:schemeClr val="tx1"/>
                                  </a:solidFill>
                                  <a:ln>
                                    <a:solidFill>
                                      <a:schemeClr val="tx1"/>
                                    </a:solidFill>
                                  </a:ln>
                                </p:spPr>
                                <p:style>
                                  <a:lnRef idx="2">
                                    <a:schemeClr val="accent1">
                                      <a:shade val="50000"/>
                                    </a:schemeClr>
                                  </a:lnRef>
                                  <a:fillRef idx="1">
                                    <a:schemeClr val="accent1"/>
                                  </a:fillRef>
                                  <a:effectRef idx="0">
                                    <a:schemeClr val="accent1"/>
                                  </a:effectRef>
                                  <a:fontRef idx="minor">
                                    <a:schemeClr val="lt1"/>
                                  </a:fontRef>
                                </p:style>
                                <p:txBody>
                                  <a:bodyPr rtlCol="1" anchor="ctr"/>
                                  <a:lstStyle/>
                                  <a:p>
                                    <a:pPr algn="ctr"/>
                                    <a:endParaRPr lang="he-IL"/>
                                  </a:p>
                                </p:txBody>
                              </p:sp>
                            </p:grpSp>
                            <p:grpSp>
                              <p:nvGrpSpPr>
                                <p:cNvPr id="17" name="Group 16"/>
                                <p:cNvGrpSpPr/>
                                <p:nvPr/>
                              </p:nvGrpSpPr>
                              <p:grpSpPr>
                                <a:xfrm>
                                  <a:off x="5444530" y="1553097"/>
                                  <a:ext cx="2101561" cy="1782875"/>
                                  <a:chOff x="5444530" y="1553097"/>
                                  <a:chExt cx="2101561" cy="1782875"/>
                                </a:xfrm>
                              </p:grpSpPr>
                              <p:grpSp>
                                <p:nvGrpSpPr>
                                  <p:cNvPr id="16" name="Group 15"/>
                                  <p:cNvGrpSpPr/>
                                  <p:nvPr/>
                                </p:nvGrpSpPr>
                                <p:grpSpPr>
                                  <a:xfrm>
                                    <a:off x="5444530" y="1553097"/>
                                    <a:ext cx="2101561" cy="1658411"/>
                                    <a:chOff x="5444530" y="1553097"/>
                                    <a:chExt cx="2101561" cy="1658411"/>
                                  </a:xfrm>
                                </p:grpSpPr>
                                <p:pic>
                                  <p:nvPicPr>
                                    <p:cNvPr id="13" name="Picture 12"/>
                                    <p:cNvPicPr>
                                      <a:picLocks noChangeAspect="1"/>
                                    </p:cNvPicPr>
                                    <p:nvPr/>
                                  </p:nvPicPr>
                                  <p:blipFill>
                                    <a:blip r:embed="rId3">
                                      <a:lum bright="70000" contrast="-70000"/>
                                      <a:extLst>
                                        <a:ext uri="{28A0092B-C50C-407E-A947-70E740481C1C}">
                                          <a14:useLocalDpi xmlns:a14="http://schemas.microsoft.com/office/drawing/2010/main" val="0"/>
                                        </a:ext>
                                      </a:extLst>
                                    </a:blip>
                                    <a:stretch>
                                      <a:fillRect/>
                                    </a:stretch>
                                  </p:blipFill>
                                  <p:spPr>
                                    <a:xfrm>
                                      <a:off x="5444530" y="1553097"/>
                                      <a:ext cx="1738605" cy="1658411"/>
                                    </a:xfrm>
                                    <a:prstGeom prst="rect">
                                      <a:avLst/>
                                    </a:prstGeom>
                                  </p:spPr>
                                </p:pic>
                                <p:sp>
                                  <p:nvSpPr>
                                    <p:cNvPr id="14" name="Left Arrow 1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7105579" y="2242344"/>
                                      <a:ext cx="440512" cy="279918"/>
                                    </a:xfrm>
                                    <a:prstGeom prst="leftArrow">
                                      <a:avLst/>
                                    </a:prstGeom>
                                    <a:solidFill>
                                      <a:schemeClr val="tx1"/>
                                    </a:solidFill>
                                    <a:ln>
                                      <a:solidFill>
                                        <a:schemeClr val="tx1"/>
                                      </a:solidFill>
                                    </a:ln>
                                  </p:spPr>
                                  <p:style>
                                    <a:lnRef idx="2">
                                      <a:schemeClr val="accent1">
                                        <a:shade val="50000"/>
                                      </a:schemeClr>
                                    </a:lnRef>
                                    <a:fillRef idx="1">
                                      <a:schemeClr val="accent1"/>
                                    </a:fillRef>
                                    <a:effectRef idx="0">
                                      <a:schemeClr val="accent1"/>
                                    </a:effectRef>
                                    <a:fontRef idx="minor">
                                      <a:schemeClr val="lt1"/>
                                    </a:fontRef>
                                  </p:style>
                                  <p:txBody>
                                    <a:bodyPr rtlCol="1" anchor="ctr"/>
                                    <a:lstStyle/>
                                    <a:p>
                                      <a:pPr algn="ctr"/>
                                      <a:endParaRPr lang="he-IL"/>
                                    </a:p>
                                  </p:txBody>
                                </p:sp>
                              </p:grpSp>
                              <p:sp>
                                <p:nvSpPr>
                                  <p:cNvPr id="15" name="TextBox 14"/>
                                  <p:cNvSpPr txBox="1"/>
                                  <p:nvPr/>
                                </p:nvSpPr>
                                <p:spPr>
                                  <a:xfrm>
                                    <a:off x="5805846" y="2966640"/>
                                    <a:ext cx="1007980" cy="369332"/>
                                  </a:xfrm>
                                  <a:prstGeom prst="rect">
                                    <a:avLst/>
                                  </a:prstGeom>
                                  <a:noFill/>
                                </p:spPr>
                                <p:txBody>
                                  <a:bodyPr wrap="square" rtlCol="1">
                                    <a:spAutoFit/>
                                  </a:bodyPr>
                                  <a:lstStyle/>
                                  <a:p>
                                    <a:r>
                                      <a:rPr lang="en-US" dirty="0"/>
                                      <a:t>Balances</a:t>
                                    </a:r>
                                    <a:endParaRPr lang="he-IL" dirty="0"/>
                                  </a:p>
                                </p:txBody>
                              </p:sp>
                            </p:grpSp>
                          </p:grpSp>
                          <p:sp>
                            <p:nvSpPr>
                              <p:cNvPr id="19" name="Left Arrow 18"/>
                              <p:cNvSpPr/>
                              <p:nvPr/>
                            </p:nvSpPr>
                            <p:spPr>
                              <a:xfrm>
                                <a:off x="5092110" y="2242344"/>
                                <a:ext cx="440512" cy="279918"/>
                              </a:xfrm>
                              <a:prstGeom prst="leftArrow">
                                <a:avLst/>
                              </a:prstGeom>
                              <a:solidFill>
                                <a:schemeClr val="tx1"/>
                              </a:solidFill>
                              <a:ln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1" anchor="ctr"/>
                              <a:lstStyle/>
                              <a:p>
                                <a:pPr algn="ctr"/>
                                <a:endParaRPr lang="he-IL"/>
                              </a:p>
                            </p:txBody>
                          </p:sp>
                        </p:grpSp>
                        <p:sp>
                          <p:nvSpPr>
                            <p:cNvPr id="21" name="Rounded Rectangle 20"/>
                            <p:cNvSpPr/>
                            <p:nvPr/>
                          </p:nvSpPr>
                          <p:spPr>
                            <a:xfrm>
                              <a:off x="7613780" y="1524779"/>
                              <a:ext cx="4034802" cy="1927547"/>
                            </a:xfrm>
                            <a:prstGeom prst="roundRect">
                              <a:avLst/>
                            </a:prstGeom>
                            <a:noFill/>
                            <a:ln w="381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1" anchor="ctr"/>
                            <a:lstStyle/>
                            <a:p>
                              <a:pPr algn="ctr"/>
                              <a:endParaRPr lang="he-IL"/>
                            </a:p>
                          </p:txBody>
                        </p:sp>
                        <p:pic>
                          <p:nvPicPr>
                            <p:cNvPr id="23" name="Picture 22"/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4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631181" y="3850919"/>
                              <a:ext cx="455835" cy="455835"/>
                            </a:xfrm>
                            <a:prstGeom prst="rect">
                              <a:avLst/>
                            </a:prstGeom>
                          </p:spPr>
                        </p:pic>
                        <p:sp>
                          <p:nvSpPr>
                            <p:cNvPr id="24" name="TextBox 23"/>
                            <p:cNvSpPr txBox="1"/>
                            <p:nvPr/>
                          </p:nvSpPr>
                          <p:spPr>
                            <a:xfrm>
                              <a:off x="9013371" y="3534600"/>
                              <a:ext cx="1968758" cy="369332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1">
                              <a:spAutoFit/>
                            </a:bodyPr>
                            <a:lstStyle/>
                            <a:p>
                              <a:r>
                                <a:rPr lang="en-US" dirty="0"/>
                                <a:t>Pre-Search Module</a:t>
                              </a:r>
                              <a:endParaRPr lang="he-IL" dirty="0"/>
                            </a:p>
                          </p:txBody>
                        </p:sp>
                      </p:grpSp>
                    </p:grpSp>
                    <p:pic>
                      <p:nvPicPr>
                        <p:cNvPr id="30" name="Picture 2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6236647" y="3944349"/>
                          <a:ext cx="431707" cy="431707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31" name="Picture 3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6810062" y="3880100"/>
                          <a:ext cx="697528" cy="426654"/>
                        </a:xfrm>
                        <a:prstGeom prst="rect">
                          <a:avLst/>
                        </a:prstGeom>
                      </p:spPr>
                    </p:pic>
                  </p:grpSp>
                </p:grpSp>
                <p:pic>
                  <p:nvPicPr>
                    <p:cNvPr id="34" name="Picture 33"/>
                    <p:cNvPicPr>
                      <a:picLocks noChangeAspect="1"/>
                    </p:cNvPicPr>
                    <p:nvPr/>
                  </p:nvPicPr>
                  <p:blipFill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3925164" y="3930938"/>
                      <a:ext cx="721641" cy="441404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38" name="Picture 37"/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lum bright="70000" contrast="-70000"/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3568120" y="1737723"/>
                      <a:ext cx="1431019" cy="1431019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9" name="TextBox 38"/>
                    <p:cNvSpPr txBox="1"/>
                    <p:nvPr/>
                  </p:nvSpPr>
                  <p:spPr>
                    <a:xfrm>
                      <a:off x="3304486" y="3481587"/>
                      <a:ext cx="189629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1">
                      <a:spAutoFit/>
                    </a:bodyPr>
                    <a:lstStyle/>
                    <a:p>
                      <a:pPr algn="ctr"/>
                      <a:r>
                        <a:rPr lang="en-US" dirty="0"/>
                        <a:t>Controller Module</a:t>
                      </a:r>
                      <a:endParaRPr lang="he-IL" dirty="0"/>
                    </a:p>
                  </p:txBody>
                </p:sp>
              </p:grpSp>
              <p:grpSp>
                <p:nvGrpSpPr>
                  <p:cNvPr id="41" name="Group 40"/>
                  <p:cNvGrpSpPr/>
                  <p:nvPr/>
                </p:nvGrpSpPr>
                <p:grpSpPr>
                  <a:xfrm>
                    <a:off x="1047315" y="1716965"/>
                    <a:ext cx="1740474" cy="1771837"/>
                    <a:chOff x="2545491" y="59453"/>
                    <a:chExt cx="6746113" cy="6761705"/>
                  </a:xfrm>
                </p:grpSpPr>
                <p:pic>
                  <p:nvPicPr>
                    <p:cNvPr id="42" name="Picture 41"/>
                    <p:cNvPicPr>
                      <a:picLocks noChangeAspect="1"/>
                    </p:cNvPicPr>
                    <p:nvPr/>
                  </p:nvPicPr>
                  <p:blipFill>
                    <a:blip r:embed="rId7"/>
                    <a:stretch>
                      <a:fillRect/>
                    </a:stretch>
                  </p:blipFill>
                  <p:spPr>
                    <a:xfrm>
                      <a:off x="2545491" y="3511945"/>
                      <a:ext cx="6746113" cy="3309213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43" name="Picture 42"/>
                    <p:cNvPicPr>
                      <a:picLocks noChangeAspect="1"/>
                    </p:cNvPicPr>
                    <p:nvPr/>
                  </p:nvPicPr>
                  <p:blipFill rotWithShape="1">
                    <a:blip r:embed="rId8"/>
                    <a:srcRect r="208"/>
                    <a:stretch/>
                  </p:blipFill>
                  <p:spPr>
                    <a:xfrm>
                      <a:off x="2545492" y="59453"/>
                      <a:ext cx="6738552" cy="345249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46" name="TextBox 45"/>
                <p:cNvSpPr txBox="1"/>
                <p:nvPr/>
              </p:nvSpPr>
              <p:spPr>
                <a:xfrm>
                  <a:off x="1197225" y="3502689"/>
                  <a:ext cx="1517331" cy="369332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pPr algn="ctr"/>
                  <a:r>
                    <a:rPr lang="en-US" dirty="0"/>
                    <a:t>Web Module</a:t>
                  </a:r>
                  <a:endParaRPr lang="he-IL" dirty="0"/>
                </a:p>
              </p:txBody>
            </p:sp>
          </p:grpSp>
          <p:pic>
            <p:nvPicPr>
              <p:cNvPr id="51" name="Picture 50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19091" y="3817149"/>
                <a:ext cx="1535388" cy="581586"/>
              </a:xfrm>
              <a:prstGeom prst="rect">
                <a:avLst/>
              </a:prstGeom>
            </p:spPr>
          </p:pic>
          <p:sp>
            <p:nvSpPr>
              <p:cNvPr id="52" name="Left-Right Arrow 51"/>
              <p:cNvSpPr/>
              <p:nvPr/>
            </p:nvSpPr>
            <p:spPr>
              <a:xfrm>
                <a:off x="3027538" y="2396189"/>
                <a:ext cx="480724" cy="279918"/>
              </a:xfrm>
              <a:prstGeom prst="left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7753" y="3880437"/>
              <a:ext cx="921868" cy="336748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8099" y="3868556"/>
              <a:ext cx="921868" cy="336748"/>
            </a:xfrm>
            <a:prstGeom prst="rect">
              <a:avLst/>
            </a:prstGeom>
          </p:spPr>
        </p:pic>
      </p:grpSp>
      <p:sp>
        <p:nvSpPr>
          <p:cNvPr id="55" name="TextBox 54"/>
          <p:cNvSpPr txBox="1"/>
          <p:nvPr/>
        </p:nvSpPr>
        <p:spPr>
          <a:xfrm>
            <a:off x="1072922" y="3750356"/>
            <a:ext cx="9811874" cy="310854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sz="2800" u="sng" dirty="0"/>
              <a:t>View</a:t>
            </a:r>
            <a:r>
              <a:rPr lang="he-IL" sz="2800" dirty="0"/>
              <a:t> – תצוגת האתר, מקבל מהמשתמש את הכתובת של הארנק שלו ושולח ל</a:t>
            </a:r>
            <a:r>
              <a:rPr lang="en-US" sz="2800" dirty="0"/>
              <a:t>Controller</a:t>
            </a:r>
            <a:r>
              <a:rPr lang="he-IL" sz="2800" dirty="0"/>
              <a:t> לעיבוד.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sz="2800" u="sng" dirty="0"/>
              <a:t>Controller</a:t>
            </a:r>
            <a:r>
              <a:rPr lang="he-IL" sz="2800" dirty="0"/>
              <a:t> – מנהל את התקשורת בין הנתונים השמורים ב</a:t>
            </a:r>
            <a:r>
              <a:rPr lang="en-US" sz="2800" dirty="0"/>
              <a:t>DB</a:t>
            </a:r>
            <a:r>
              <a:rPr lang="he-IL" sz="2800" dirty="0"/>
              <a:t> לבין הצגתם למשתמש.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sz="2800" u="sng" dirty="0"/>
              <a:t>DB Module</a:t>
            </a:r>
            <a:r>
              <a:rPr lang="he-IL" sz="2800" u="sng" dirty="0"/>
              <a:t> </a:t>
            </a:r>
            <a:r>
              <a:rPr lang="he-IL" sz="2800" dirty="0"/>
              <a:t>– מתקשר עם ה</a:t>
            </a:r>
            <a:r>
              <a:rPr lang="en-US" sz="2800" dirty="0"/>
              <a:t>DB</a:t>
            </a:r>
            <a:r>
              <a:rPr lang="he-IL" sz="2800" dirty="0"/>
              <a:t> ומעביר את המידע ל</a:t>
            </a:r>
            <a:r>
              <a:rPr lang="en-US" sz="2800" dirty="0"/>
              <a:t>Controller</a:t>
            </a:r>
            <a:r>
              <a:rPr lang="he-IL" sz="2800" dirty="0"/>
              <a:t> לפי דרישה.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sz="2800" u="sng" dirty="0"/>
              <a:t>Pre-Search Module</a:t>
            </a:r>
            <a:r>
              <a:rPr lang="he-IL" sz="2800" u="sng" dirty="0"/>
              <a:t> </a:t>
            </a:r>
            <a:r>
              <a:rPr lang="he-IL" sz="2800" dirty="0"/>
              <a:t>– יבצע חישוב ארוך ויעביר את התוצאות ל</a:t>
            </a:r>
            <a:r>
              <a:rPr lang="en-US" sz="2800" dirty="0"/>
              <a:t>DB</a:t>
            </a:r>
            <a:r>
              <a:rPr lang="he-IL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0732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-13936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5400" b="1" u="sng" dirty="0"/>
              <a:t>UTXs DATA module</a:t>
            </a:r>
            <a:endParaRPr lang="he-IL" sz="54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128584"/>
            <a:ext cx="9905999" cy="5198075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he-IL" dirty="0"/>
              <a:t>כתבנו קוד פייטון שרץ על הבלוקים שבונים את ה</a:t>
            </a:r>
            <a:r>
              <a:rPr lang="en-US" dirty="0"/>
              <a:t>block chain</a:t>
            </a:r>
            <a:r>
              <a:rPr lang="he-IL" dirty="0"/>
              <a:t>. הקוד רץ על כל העסקאות שנמצאות בכל בלוק ומכניס אותה לתוך מאגר נתונים, ברגע שנזהה שאותו קוד עסקה משומש שוב למטרת תשלום אנו מוחקים את העסקה ממאגר ה </a:t>
            </a:r>
            <a:r>
              <a:rPr lang="en-US" dirty="0"/>
              <a:t>UTX</a:t>
            </a:r>
            <a:r>
              <a:rPr lang="he-IL" dirty="0"/>
              <a:t>. בסופו של דבר נקבל מאגר של </a:t>
            </a:r>
            <a:r>
              <a:rPr lang="en-US" dirty="0"/>
              <a:t>UTX</a:t>
            </a:r>
            <a:r>
              <a:rPr lang="he-IL" dirty="0"/>
              <a:t> המכיל את כל העסקאות שבוצעו ובהן לא "בוזבז" הסכום שהתקבל</a:t>
            </a:r>
            <a:r>
              <a:rPr lang="en-US" dirty="0"/>
              <a:t>,</a:t>
            </a:r>
            <a:r>
              <a:rPr lang="he-IL" dirty="0"/>
              <a:t> וכן את המפתח הציבורי </a:t>
            </a:r>
            <a:r>
              <a:rPr lang="en-US" dirty="0"/>
              <a:t> (public Key)</a:t>
            </a:r>
            <a:r>
              <a:rPr lang="he-IL" dirty="0"/>
              <a:t> של בעל החשבון.</a:t>
            </a:r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marL="0" indent="0" algn="r" rtl="1">
              <a:buNone/>
            </a:pPr>
            <a:endParaRPr lang="he-IL" dirty="0"/>
          </a:p>
          <a:p>
            <a:pPr marL="0" indent="0" algn="r" rtl="1">
              <a:buNone/>
            </a:pPr>
            <a:endParaRPr lang="he-IL" dirty="0"/>
          </a:p>
          <a:p>
            <a:pPr marL="0" indent="0" algn="r" rtl="1">
              <a:buNone/>
            </a:pPr>
            <a:endParaRPr lang="he-IL" dirty="0"/>
          </a:p>
          <a:p>
            <a:pPr marL="0" indent="0" algn="r" rtl="1">
              <a:buNone/>
            </a:pPr>
            <a:endParaRPr lang="he-IL" dirty="0"/>
          </a:p>
          <a:p>
            <a:pPr algn="r" rtl="1"/>
            <a:endParaRPr lang="he-IL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2635161"/>
              </p:ext>
            </p:extLst>
          </p:nvPr>
        </p:nvGraphicFramePr>
        <p:xfrm>
          <a:off x="2403023" y="3797610"/>
          <a:ext cx="2766752" cy="2613235"/>
        </p:xfrm>
        <a:graphic>
          <a:graphicData uri="http://schemas.openxmlformats.org/drawingml/2006/table">
            <a:tbl>
              <a:tblPr rtl="1" firstRow="1" bandRow="1">
                <a:tableStyleId>{073A0DAA-6AF3-43AB-8588-CEC1D06C72B9}</a:tableStyleId>
              </a:tblPr>
              <a:tblGrid>
                <a:gridCol w="15578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88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6217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P.K</a:t>
                      </a:r>
                      <a:endParaRPr lang="he-IL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transaction Sum</a:t>
                      </a:r>
                      <a:endParaRPr lang="he-IL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1492">
                <a:tc>
                  <a:txBody>
                    <a:bodyPr/>
                    <a:lstStyle/>
                    <a:p>
                      <a:pPr fontAlgn="t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DAkxSa7oK...22cxN1Q</a:t>
                      </a:r>
                      <a:endParaRPr lang="en-US" sz="1100" i="0" u="none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6,417.98200000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5525">
                <a:tc>
                  <a:txBody>
                    <a:bodyPr/>
                    <a:lstStyle/>
                    <a:p>
                      <a:pPr rtl="1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Q3aLxJ6...bx4H1Rr1m</a:t>
                      </a:r>
                      <a:endParaRPr lang="he-IL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0.3540000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525">
                <a:tc>
                  <a:txBody>
                    <a:bodyPr/>
                    <a:lstStyle/>
                    <a:p>
                      <a:pPr rtl="1"/>
                      <a:endParaRPr lang="he-IL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1492">
                <a:tc>
                  <a:txBody>
                    <a:bodyPr/>
                    <a:lstStyle/>
                    <a:p>
                      <a:pPr rtl="1"/>
                      <a:r>
                        <a:rPr lang="en-US" sz="1100" u="none" kern="1200" dirty="0">
                          <a:solidFill>
                            <a:schemeClr val="tx1"/>
                          </a:solidFill>
                          <a:effectLst/>
                        </a:rPr>
                        <a:t>DFvP92G...7BxATsVW</a:t>
                      </a:r>
                      <a:endParaRPr lang="he-IL" sz="1100" b="0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231.415000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1492">
                <a:tc>
                  <a:txBody>
                    <a:bodyPr/>
                    <a:lstStyle/>
                    <a:p>
                      <a:pPr rtl="1"/>
                      <a:r>
                        <a:rPr lang="en-US" sz="1100" u="none" kern="1200" dirty="0">
                          <a:solidFill>
                            <a:schemeClr val="tx1"/>
                          </a:solidFill>
                          <a:effectLst/>
                        </a:rPr>
                        <a:t>WaU14fB…27zjjBpnn</a:t>
                      </a:r>
                      <a:endParaRPr lang="he-IL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7.12100000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1492">
                <a:tc>
                  <a:txBody>
                    <a:bodyPr/>
                    <a:lstStyle/>
                    <a:p>
                      <a:pPr rtl="1"/>
                      <a:r>
                        <a:rPr lang="en-US" sz="1100" kern="1200" dirty="0">
                          <a:solidFill>
                            <a:schemeClr val="tx1"/>
                          </a:solidFill>
                          <a:effectLst/>
                        </a:rPr>
                        <a:t>00afba37…Kwaa994</a:t>
                      </a:r>
                      <a:endParaRPr lang="he-IL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59.85100000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10276158" y="4727276"/>
            <a:ext cx="1353133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Searching The Block</a:t>
            </a:r>
            <a:endParaRPr lang="he-IL" dirty="0"/>
          </a:p>
        </p:txBody>
      </p:sp>
      <p:grpSp>
        <p:nvGrpSpPr>
          <p:cNvPr id="41" name="Group 40"/>
          <p:cNvGrpSpPr/>
          <p:nvPr/>
        </p:nvGrpSpPr>
        <p:grpSpPr>
          <a:xfrm>
            <a:off x="372549" y="3380259"/>
            <a:ext cx="11407836" cy="3030586"/>
            <a:chOff x="270949" y="2749606"/>
            <a:chExt cx="11407836" cy="3030586"/>
          </a:xfrm>
        </p:grpSpPr>
        <p:grpSp>
          <p:nvGrpSpPr>
            <p:cNvPr id="34" name="Group 33"/>
            <p:cNvGrpSpPr/>
            <p:nvPr/>
          </p:nvGrpSpPr>
          <p:grpSpPr>
            <a:xfrm>
              <a:off x="270949" y="2749606"/>
              <a:ext cx="9210952" cy="3030586"/>
              <a:chOff x="279415" y="2804291"/>
              <a:chExt cx="9210952" cy="3030586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279415" y="2804291"/>
                <a:ext cx="2030474" cy="3030586"/>
                <a:chOff x="995389" y="2804291"/>
                <a:chExt cx="2030474" cy="3030586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995389" y="2804291"/>
                  <a:ext cx="1670183" cy="1774764"/>
                  <a:chOff x="3885490" y="2763102"/>
                  <a:chExt cx="1670183" cy="1774764"/>
                </a:xfrm>
              </p:grpSpPr>
              <p:pic>
                <p:nvPicPr>
                  <p:cNvPr id="4" name="Picture 3"/>
                  <p:cNvPicPr>
                    <a:picLocks noChangeAspect="1"/>
                  </p:cNvPicPr>
                  <p:nvPr/>
                </p:nvPicPr>
                <p:blipFill>
                  <a:blip r:embed="rId2">
                    <a:lum bright="70000" contrast="-70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885490" y="2763102"/>
                    <a:ext cx="1670183" cy="1670183"/>
                  </a:xfrm>
                  <a:prstGeom prst="rect">
                    <a:avLst/>
                  </a:prstGeom>
                </p:spPr>
              </p:pic>
              <p:sp>
                <p:nvSpPr>
                  <p:cNvPr id="5" name="TextBox 4"/>
                  <p:cNvSpPr txBox="1"/>
                  <p:nvPr/>
                </p:nvSpPr>
                <p:spPr>
                  <a:xfrm>
                    <a:off x="4444306" y="4168534"/>
                    <a:ext cx="641995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1">
                    <a:spAutoFit/>
                  </a:bodyPr>
                  <a:lstStyle/>
                  <a:p>
                    <a:r>
                      <a:rPr lang="en-US" dirty="0"/>
                      <a:t>UTXs</a:t>
                    </a:r>
                    <a:endParaRPr lang="he-IL" dirty="0"/>
                  </a:p>
                </p:txBody>
              </p:sp>
              <p:pic>
                <p:nvPicPr>
                  <p:cNvPr id="6" name="Picture 5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253142" y="3456032"/>
                    <a:ext cx="921868" cy="336748"/>
                  </a:xfrm>
                  <a:prstGeom prst="rect">
                    <a:avLst/>
                  </a:prstGeom>
                </p:spPr>
              </p:pic>
            </p:grpSp>
            <p:cxnSp>
              <p:nvCxnSpPr>
                <p:cNvPr id="10" name="Straight Connector 9"/>
                <p:cNvCxnSpPr/>
                <p:nvPr/>
              </p:nvCxnSpPr>
              <p:spPr>
                <a:xfrm flipV="1">
                  <a:off x="2364386" y="3221642"/>
                  <a:ext cx="654260" cy="59458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>
                  <a:off x="2346132" y="3816226"/>
                  <a:ext cx="679731" cy="201865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" name="Group 32"/>
              <p:cNvGrpSpPr/>
              <p:nvPr/>
            </p:nvGrpSpPr>
            <p:grpSpPr>
              <a:xfrm>
                <a:off x="4035570" y="3572507"/>
                <a:ext cx="5454797" cy="1978418"/>
                <a:chOff x="4035570" y="3572507"/>
                <a:chExt cx="5454797" cy="1978418"/>
              </a:xfrm>
            </p:grpSpPr>
            <p:sp>
              <p:nvSpPr>
                <p:cNvPr id="16" name="TextBox 15"/>
                <p:cNvSpPr txBox="1"/>
                <p:nvPr/>
              </p:nvSpPr>
              <p:spPr>
                <a:xfrm>
                  <a:off x="5672670" y="3572507"/>
                  <a:ext cx="3817697" cy="184665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1">
                  <a:spAutoFit/>
                </a:bodyPr>
                <a:lstStyle/>
                <a:p>
                  <a:r>
                    <a:rPr lang="en-US" sz="1600" b="1" u="sng" dirty="0"/>
                    <a:t>Block Number:</a:t>
                  </a:r>
                  <a:r>
                    <a:rPr lang="en-US" sz="1600" b="1" dirty="0"/>
                    <a:t> </a:t>
                  </a:r>
                  <a:r>
                    <a:rPr lang="en-US" sz="1600" dirty="0"/>
                    <a:t>34574</a:t>
                  </a:r>
                </a:p>
                <a:p>
                  <a:r>
                    <a:rPr lang="en-US" sz="1600" b="1" u="sng" dirty="0"/>
                    <a:t>Block Hash:</a:t>
                  </a:r>
                  <a:r>
                    <a:rPr lang="en-US" sz="1600" b="1" dirty="0"/>
                    <a:t> </a:t>
                  </a:r>
                  <a:r>
                    <a:rPr lang="en-US" sz="1600" dirty="0"/>
                    <a:t>295b3c55…97481c29</a:t>
                  </a:r>
                  <a:br>
                    <a:rPr lang="en-US" sz="1600" b="1" dirty="0"/>
                  </a:br>
                  <a:r>
                    <a:rPr lang="en-US" sz="1600" b="1" u="sng" dirty="0"/>
                    <a:t>Input</a:t>
                  </a:r>
                  <a:r>
                    <a:rPr lang="en-US" sz="1600" b="1" dirty="0"/>
                    <a:t>:</a:t>
                  </a:r>
                </a:p>
                <a:p>
                  <a:r>
                    <a:rPr lang="en-US" sz="1600" dirty="0"/>
                    <a:t>1. 1m4cxNQ...994f12d0  </a:t>
                  </a:r>
                  <a:r>
                    <a:rPr lang="he-IL" sz="1600" dirty="0"/>
                    <a:t>231.4120000</a:t>
                  </a:r>
                </a:p>
                <a:p>
                  <a:r>
                    <a:rPr lang="en-US" sz="1600" b="1" u="sng" dirty="0"/>
                    <a:t>Output:</a:t>
                  </a:r>
                  <a:endParaRPr lang="he-IL" sz="1600" b="1" u="sng" dirty="0"/>
                </a:p>
                <a:p>
                  <a:pPr rtl="1" fontAlgn="t"/>
                  <a:r>
                    <a:rPr lang="he-IL" sz="1600" dirty="0"/>
                    <a:t>81.0000000</a:t>
                  </a:r>
                  <a:r>
                    <a:rPr lang="en-US" sz="1600" dirty="0"/>
                    <a:t>WaU14fB…27zjjBpnn   </a:t>
                  </a:r>
                  <a:r>
                    <a:rPr lang="he-IL" sz="1600" dirty="0"/>
                    <a:t> .1</a:t>
                  </a:r>
                </a:p>
                <a:p>
                  <a:pPr rtl="1" fontAlgn="t"/>
                  <a:r>
                    <a:rPr lang="en-US" sz="1600" dirty="0"/>
                    <a:t>  </a:t>
                  </a:r>
                  <a:r>
                    <a:rPr lang="he-IL" sz="1600" dirty="0"/>
                    <a:t> 21.42000000</a:t>
                  </a:r>
                  <a:r>
                    <a:rPr lang="en-US" sz="1600" dirty="0"/>
                    <a:t> a8R9tew7…Tuf34lxSa  </a:t>
                  </a:r>
                  <a:r>
                    <a:rPr lang="he-IL" sz="1600" dirty="0"/>
                    <a:t>.2 </a:t>
                  </a:r>
                </a:p>
              </p:txBody>
            </p:sp>
            <p:cxnSp>
              <p:nvCxnSpPr>
                <p:cNvPr id="20" name="Straight Arrow Connector 19"/>
                <p:cNvCxnSpPr/>
                <p:nvPr/>
              </p:nvCxnSpPr>
              <p:spPr>
                <a:xfrm flipH="1">
                  <a:off x="5015804" y="5009796"/>
                  <a:ext cx="656866" cy="347892"/>
                </a:xfrm>
                <a:prstGeom prst="straightConnector1">
                  <a:avLst/>
                </a:prstGeom>
                <a:ln w="76200">
                  <a:solidFill>
                    <a:srgbClr val="FF0000"/>
                  </a:solidFill>
                  <a:tailEnd type="triangle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Arrow Connector 26"/>
                <p:cNvCxnSpPr>
                  <a:stCxn id="16" idx="1"/>
                </p:cNvCxnSpPr>
                <p:nvPr/>
              </p:nvCxnSpPr>
              <p:spPr>
                <a:xfrm flipH="1">
                  <a:off x="5015805" y="4495837"/>
                  <a:ext cx="656865" cy="177211"/>
                </a:xfrm>
                <a:prstGeom prst="straightConnector1">
                  <a:avLst/>
                </a:prstGeom>
                <a:ln w="76200">
                  <a:solidFill>
                    <a:srgbClr val="92D050"/>
                  </a:solidFill>
                  <a:tailEnd type="triangle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sp>
              <p:nvSpPr>
                <p:cNvPr id="32" name="Multiply 31"/>
                <p:cNvSpPr/>
                <p:nvPr/>
              </p:nvSpPr>
              <p:spPr>
                <a:xfrm>
                  <a:off x="4035570" y="5164451"/>
                  <a:ext cx="563573" cy="386474"/>
                </a:xfrm>
                <a:prstGeom prst="mathMultiply">
                  <a:avLst/>
                </a:prstGeom>
                <a:solidFill>
                  <a:srgbClr val="FF0000"/>
                </a:solidFill>
                <a:ln w="1905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1" anchor="ctr"/>
                <a:lstStyle/>
                <a:p>
                  <a:pPr algn="ctr"/>
                  <a:endParaRPr lang="he-IL"/>
                </a:p>
              </p:txBody>
            </p:sp>
          </p:grpSp>
        </p:grp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77981" y="2945572"/>
              <a:ext cx="1300804" cy="1330676"/>
            </a:xfrm>
            <a:prstGeom prst="rect">
              <a:avLst/>
            </a:prstGeom>
          </p:spPr>
        </p:pic>
        <p:cxnSp>
          <p:nvCxnSpPr>
            <p:cNvPr id="37" name="Straight Connector 36"/>
            <p:cNvCxnSpPr/>
            <p:nvPr/>
          </p:nvCxnSpPr>
          <p:spPr>
            <a:xfrm flipH="1">
              <a:off x="9499601" y="3340214"/>
              <a:ext cx="878380" cy="1776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V="1">
              <a:off x="9499601" y="3340214"/>
              <a:ext cx="885597" cy="20242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0909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979488"/>
          </a:xfrm>
        </p:spPr>
        <p:txBody>
          <a:bodyPr>
            <a:normAutofit/>
          </a:bodyPr>
          <a:lstStyle/>
          <a:p>
            <a:pPr algn="ctr"/>
            <a:r>
              <a:rPr lang="en-US" sz="5400" b="1" u="sng" dirty="0"/>
              <a:t>Balances DATA module</a:t>
            </a:r>
            <a:endParaRPr lang="he-IL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979488"/>
            <a:ext cx="9905999" cy="5319712"/>
          </a:xfrm>
        </p:spPr>
        <p:txBody>
          <a:bodyPr/>
          <a:lstStyle/>
          <a:p>
            <a:pPr marL="0" indent="0" algn="r" rtl="1">
              <a:buNone/>
            </a:pPr>
            <a:r>
              <a:rPr lang="he-IL" dirty="0"/>
              <a:t>כתבנו קוד פייטון שרץ על מאגר ה- </a:t>
            </a:r>
            <a:r>
              <a:rPr lang="en-US" dirty="0"/>
              <a:t>UTXs</a:t>
            </a:r>
            <a:r>
              <a:rPr lang="he-IL" dirty="0"/>
              <a:t> ומכניס למאגר ה</a:t>
            </a:r>
            <a:r>
              <a:rPr lang="en-US" dirty="0"/>
              <a:t>BALANCEs</a:t>
            </a:r>
            <a:r>
              <a:rPr lang="he-IL" dirty="0"/>
              <a:t> את כל המפתחות הציבוריים (</a:t>
            </a:r>
            <a:r>
              <a:rPr lang="en-US" dirty="0"/>
              <a:t>Public Keys</a:t>
            </a:r>
            <a:r>
              <a:rPr lang="he-IL" dirty="0"/>
              <a:t>) שיש במאגר ה</a:t>
            </a:r>
            <a:r>
              <a:rPr lang="en-US" dirty="0"/>
              <a:t>UTX</a:t>
            </a:r>
            <a:r>
              <a:rPr lang="he-IL" dirty="0"/>
              <a:t> וסוכם את כל סכומי העסקאות הנותרים לאותו </a:t>
            </a:r>
            <a:r>
              <a:rPr lang="en-US" dirty="0"/>
              <a:t>Public Key</a:t>
            </a:r>
            <a:r>
              <a:rPr lang="he-IL" dirty="0"/>
              <a:t> של משתמש.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378970"/>
              </p:ext>
            </p:extLst>
          </p:nvPr>
        </p:nvGraphicFramePr>
        <p:xfrm>
          <a:off x="2879645" y="3234847"/>
          <a:ext cx="2725289" cy="2267710"/>
        </p:xfrm>
        <a:graphic>
          <a:graphicData uri="http://schemas.openxmlformats.org/drawingml/2006/table">
            <a:tbl>
              <a:tblPr rtl="1" firstRow="1" bandRow="1">
                <a:tableStyleId>{073A0DAA-6AF3-43AB-8588-CEC1D06C72B9}</a:tableStyleId>
              </a:tblPr>
              <a:tblGrid>
                <a:gridCol w="15164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88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6217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P.K</a:t>
                      </a:r>
                      <a:endParaRPr lang="he-IL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Balances</a:t>
                      </a:r>
                      <a:endParaRPr lang="he-IL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1492">
                <a:tc>
                  <a:txBody>
                    <a:bodyPr/>
                    <a:lstStyle/>
                    <a:p>
                      <a:pPr fontAlgn="t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DAkxSa7oK...22cxN1Q</a:t>
                      </a:r>
                      <a:endParaRPr lang="en-US" sz="1100" i="0" u="none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6,417.98200000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5525">
                <a:tc>
                  <a:txBody>
                    <a:bodyPr/>
                    <a:lstStyle/>
                    <a:p>
                      <a:pPr rtl="1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Q3aLxJ6...bx4H1Rr1m</a:t>
                      </a:r>
                      <a:endParaRPr lang="he-IL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0.3540000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1492">
                <a:tc>
                  <a:txBody>
                    <a:bodyPr/>
                    <a:lstStyle/>
                    <a:p>
                      <a:pPr rtl="1"/>
                      <a:r>
                        <a:rPr lang="en-US" sz="1100" u="none" kern="1200" dirty="0">
                          <a:solidFill>
                            <a:schemeClr val="tx1"/>
                          </a:solidFill>
                          <a:effectLst/>
                        </a:rPr>
                        <a:t>DFvP92G...7BxATsVW</a:t>
                      </a:r>
                      <a:endParaRPr lang="he-IL" sz="1100" b="0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231.415000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1492">
                <a:tc>
                  <a:txBody>
                    <a:bodyPr/>
                    <a:lstStyle/>
                    <a:p>
                      <a:pPr rtl="1"/>
                      <a:r>
                        <a:rPr lang="en-US" sz="1100" u="none" kern="1200" dirty="0">
                          <a:solidFill>
                            <a:schemeClr val="tx1"/>
                          </a:solidFill>
                          <a:effectLst/>
                        </a:rPr>
                        <a:t>WaU14fB…27zjjBpnn</a:t>
                      </a:r>
                      <a:endParaRPr lang="he-IL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7.12100000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1492">
                <a:tc>
                  <a:txBody>
                    <a:bodyPr/>
                    <a:lstStyle/>
                    <a:p>
                      <a:pPr rtl="1"/>
                      <a:r>
                        <a:rPr lang="en-US" sz="1100" kern="1200" dirty="0">
                          <a:solidFill>
                            <a:schemeClr val="tx1"/>
                          </a:solidFill>
                          <a:effectLst/>
                        </a:rPr>
                        <a:t>00afba37…Kwaa994</a:t>
                      </a:r>
                      <a:endParaRPr lang="he-IL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63.26900000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8906074"/>
              </p:ext>
            </p:extLst>
          </p:nvPr>
        </p:nvGraphicFramePr>
        <p:xfrm>
          <a:off x="6610476" y="3031068"/>
          <a:ext cx="2766752" cy="2621820"/>
        </p:xfrm>
        <a:graphic>
          <a:graphicData uri="http://schemas.openxmlformats.org/drawingml/2006/table">
            <a:tbl>
              <a:tblPr rtl="1" firstRow="1" bandRow="1">
                <a:tableStyleId>{073A0DAA-6AF3-43AB-8588-CEC1D06C72B9}</a:tableStyleId>
              </a:tblPr>
              <a:tblGrid>
                <a:gridCol w="15578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88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8176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P.K</a:t>
                      </a:r>
                      <a:endParaRPr lang="he-IL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transaction Sum</a:t>
                      </a:r>
                      <a:endParaRPr lang="he-IL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581">
                <a:tc>
                  <a:txBody>
                    <a:bodyPr/>
                    <a:lstStyle/>
                    <a:p>
                      <a:pPr fontAlgn="t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DAkxSa7oK...22cxN1Q</a:t>
                      </a:r>
                      <a:endParaRPr lang="en-US" sz="1100" i="0" u="none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6,417.98200000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660">
                <a:tc>
                  <a:txBody>
                    <a:bodyPr/>
                    <a:lstStyle/>
                    <a:p>
                      <a:pPr rtl="1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Q3aLxJ6...bx4H1Rr1m</a:t>
                      </a:r>
                      <a:endParaRPr lang="he-IL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0.3540000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6660">
                <a:tc>
                  <a:txBody>
                    <a:bodyPr/>
                    <a:lstStyle/>
                    <a:p>
                      <a:pPr marL="0" marR="0" lvl="0" indent="0" algn="l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tx1"/>
                          </a:solidFill>
                          <a:effectLst/>
                        </a:rPr>
                        <a:t>00afba37…Kwaa994</a:t>
                      </a:r>
                      <a:endParaRPr lang="he-IL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1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3.41800000</a:t>
                      </a:r>
                      <a:endParaRPr lang="he-IL" sz="11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2581">
                <a:tc>
                  <a:txBody>
                    <a:bodyPr/>
                    <a:lstStyle/>
                    <a:p>
                      <a:pPr rtl="1"/>
                      <a:r>
                        <a:rPr lang="en-US" sz="1100" u="none" kern="1200" dirty="0">
                          <a:solidFill>
                            <a:schemeClr val="tx1"/>
                          </a:solidFill>
                          <a:effectLst/>
                        </a:rPr>
                        <a:t>DFvP92G...7BxATsVW</a:t>
                      </a:r>
                      <a:endParaRPr lang="he-IL" sz="1100" b="0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231.415000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2581">
                <a:tc>
                  <a:txBody>
                    <a:bodyPr/>
                    <a:lstStyle/>
                    <a:p>
                      <a:pPr rtl="1"/>
                      <a:r>
                        <a:rPr lang="en-US" sz="1100" u="none" kern="1200" dirty="0">
                          <a:solidFill>
                            <a:schemeClr val="tx1"/>
                          </a:solidFill>
                          <a:effectLst/>
                        </a:rPr>
                        <a:t>WaU14fB…27zjjBpnn</a:t>
                      </a:r>
                      <a:endParaRPr lang="he-IL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7.12100000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2581">
                <a:tc>
                  <a:txBody>
                    <a:bodyPr/>
                    <a:lstStyle/>
                    <a:p>
                      <a:pPr rtl="1"/>
                      <a:r>
                        <a:rPr lang="en-US" sz="1100" kern="1200" dirty="0">
                          <a:solidFill>
                            <a:schemeClr val="tx1"/>
                          </a:solidFill>
                          <a:effectLst/>
                        </a:rPr>
                        <a:t>00afba37…Kwaa994</a:t>
                      </a:r>
                      <a:endParaRPr lang="he-IL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100" kern="1200" dirty="0">
                          <a:solidFill>
                            <a:schemeClr val="tx1"/>
                          </a:solidFill>
                          <a:effectLst/>
                        </a:rPr>
                        <a:t>59.85100000</a:t>
                      </a:r>
                      <a:endParaRPr lang="he-IL" sz="11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33" name="Group 32"/>
          <p:cNvGrpSpPr/>
          <p:nvPr/>
        </p:nvGrpSpPr>
        <p:grpSpPr>
          <a:xfrm>
            <a:off x="839290" y="3031068"/>
            <a:ext cx="10536829" cy="3199458"/>
            <a:chOff x="825997" y="3031068"/>
            <a:chExt cx="10536829" cy="3199458"/>
          </a:xfrm>
        </p:grpSpPr>
        <p:grpSp>
          <p:nvGrpSpPr>
            <p:cNvPr id="10" name="Group 9"/>
            <p:cNvGrpSpPr/>
            <p:nvPr/>
          </p:nvGrpSpPr>
          <p:grpSpPr>
            <a:xfrm>
              <a:off x="825997" y="3511179"/>
              <a:ext cx="10536829" cy="1811193"/>
              <a:chOff x="1105397" y="691287"/>
              <a:chExt cx="10536829" cy="1811193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72043" y="691287"/>
                <a:ext cx="1670183" cy="1670183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10486136" y="2133148"/>
                <a:ext cx="641995" cy="369332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dirty="0"/>
                  <a:t>UTXs</a:t>
                </a:r>
                <a:endParaRPr lang="he-IL" dirty="0"/>
              </a:p>
            </p:txBody>
          </p:sp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5397" y="719605"/>
                <a:ext cx="1738605" cy="1658411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1466713" y="2133148"/>
                <a:ext cx="1007980" cy="369332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dirty="0"/>
                  <a:t>Balances</a:t>
                </a:r>
                <a:endParaRPr lang="he-IL" dirty="0"/>
              </a:p>
            </p:txBody>
          </p:sp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54523" y="1432527"/>
                <a:ext cx="921868" cy="336748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294972" y="1420646"/>
                <a:ext cx="921868" cy="336748"/>
              </a:xfrm>
              <a:prstGeom prst="rect">
                <a:avLst/>
              </a:prstGeom>
            </p:spPr>
          </p:pic>
        </p:grpSp>
        <p:grpSp>
          <p:nvGrpSpPr>
            <p:cNvPr id="19" name="Group 18"/>
            <p:cNvGrpSpPr/>
            <p:nvPr/>
          </p:nvGrpSpPr>
          <p:grpSpPr>
            <a:xfrm>
              <a:off x="4059767" y="5686110"/>
              <a:ext cx="80433" cy="419389"/>
              <a:chOff x="3323167" y="2429933"/>
              <a:chExt cx="80433" cy="419389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3327400" y="2429933"/>
                <a:ext cx="76200" cy="8466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3323167" y="2574157"/>
                <a:ext cx="76200" cy="8466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3323167" y="2764655"/>
                <a:ext cx="76200" cy="8466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7754672" y="5811137"/>
              <a:ext cx="80433" cy="419389"/>
              <a:chOff x="3323167" y="2429933"/>
              <a:chExt cx="80433" cy="419389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3327400" y="2429933"/>
                <a:ext cx="76200" cy="8466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3326606" y="2588182"/>
                <a:ext cx="76200" cy="8466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3323167" y="2764655"/>
                <a:ext cx="76200" cy="8466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cxnSp>
          <p:nvCxnSpPr>
            <p:cNvPr id="25" name="Straight Connector 24"/>
            <p:cNvCxnSpPr/>
            <p:nvPr/>
          </p:nvCxnSpPr>
          <p:spPr>
            <a:xfrm flipH="1" flipV="1">
              <a:off x="9377228" y="3031068"/>
              <a:ext cx="638345" cy="131520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9377228" y="4419600"/>
              <a:ext cx="630828" cy="12332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>
              <a:off x="2241300" y="3234847"/>
              <a:ext cx="630828" cy="12332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2250279" y="4468135"/>
              <a:ext cx="621849" cy="103442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>
          <a:xfrm>
            <a:off x="5597417" y="3776133"/>
            <a:ext cx="1013059" cy="1688324"/>
            <a:chOff x="5597417" y="3776133"/>
            <a:chExt cx="1013059" cy="1688324"/>
          </a:xfrm>
        </p:grpSpPr>
        <p:cxnSp>
          <p:nvCxnSpPr>
            <p:cNvPr id="35" name="Straight Arrow Connector 34"/>
            <p:cNvCxnSpPr/>
            <p:nvPr/>
          </p:nvCxnSpPr>
          <p:spPr>
            <a:xfrm flipH="1">
              <a:off x="5612450" y="3776133"/>
              <a:ext cx="998026" cy="22664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endCxn id="13" idx="3"/>
            </p:cNvCxnSpPr>
            <p:nvPr/>
          </p:nvCxnSpPr>
          <p:spPr>
            <a:xfrm flipH="1">
              <a:off x="5604934" y="4124828"/>
              <a:ext cx="1005542" cy="2438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H="1" flipV="1">
              <a:off x="5604934" y="4679771"/>
              <a:ext cx="1005542" cy="12821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H="1" flipV="1">
              <a:off x="5625597" y="5020027"/>
              <a:ext cx="977363" cy="12766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H="1" flipV="1">
              <a:off x="5604934" y="5363267"/>
              <a:ext cx="1005542" cy="10119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flipH="1">
              <a:off x="5597417" y="4461214"/>
              <a:ext cx="1005543" cy="86115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89367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1730" y="4549"/>
            <a:ext cx="9905998" cy="920221"/>
          </a:xfrm>
        </p:spPr>
        <p:txBody>
          <a:bodyPr>
            <a:normAutofit/>
          </a:bodyPr>
          <a:lstStyle/>
          <a:p>
            <a:pPr algn="ctr"/>
            <a:r>
              <a:rPr lang="en-US" sz="5400" b="1" u="sng" dirty="0"/>
              <a:t>Controller &amp; web module</a:t>
            </a:r>
            <a:endParaRPr lang="he-IL" sz="5400" dirty="0"/>
          </a:p>
        </p:txBody>
      </p:sp>
      <p:grpSp>
        <p:nvGrpSpPr>
          <p:cNvPr id="61" name="Group 60"/>
          <p:cNvGrpSpPr/>
          <p:nvPr/>
        </p:nvGrpSpPr>
        <p:grpSpPr>
          <a:xfrm>
            <a:off x="1089936" y="1196620"/>
            <a:ext cx="10898863" cy="5421989"/>
            <a:chOff x="1132270" y="1061153"/>
            <a:chExt cx="10898863" cy="5421989"/>
          </a:xfrm>
        </p:grpSpPr>
        <p:sp>
          <p:nvSpPr>
            <p:cNvPr id="50" name="TextBox 49"/>
            <p:cNvSpPr txBox="1"/>
            <p:nvPr/>
          </p:nvSpPr>
          <p:spPr>
            <a:xfrm>
              <a:off x="7976121" y="1353074"/>
              <a:ext cx="1896298" cy="33855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600" dirty="0"/>
                <a:t>Send POST request</a:t>
              </a:r>
              <a:endParaRPr lang="he-IL" sz="1600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0008121" y="1541538"/>
              <a:ext cx="1896298" cy="33855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600" dirty="0"/>
                <a:t>SQL request</a:t>
              </a:r>
              <a:endParaRPr lang="he-IL" sz="16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9872419" y="4111472"/>
              <a:ext cx="1896298" cy="33855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600" dirty="0"/>
                <a:t>SQL response</a:t>
              </a:r>
              <a:endParaRPr lang="he-IL" sz="1600" dirty="0"/>
            </a:p>
          </p:txBody>
        </p:sp>
        <p:grpSp>
          <p:nvGrpSpPr>
            <p:cNvPr id="60" name="Group 59"/>
            <p:cNvGrpSpPr/>
            <p:nvPr/>
          </p:nvGrpSpPr>
          <p:grpSpPr>
            <a:xfrm>
              <a:off x="1132270" y="1061153"/>
              <a:ext cx="10898863" cy="5421989"/>
              <a:chOff x="1081470" y="1078086"/>
              <a:chExt cx="10898863" cy="5421989"/>
            </a:xfrm>
          </p:grpSpPr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59934" y="4174007"/>
                <a:ext cx="6096000" cy="1701899"/>
              </a:xfrm>
              <a:prstGeom prst="rect">
                <a:avLst/>
              </a:prstGeom>
            </p:spPr>
          </p:pic>
          <p:grpSp>
            <p:nvGrpSpPr>
              <p:cNvPr id="17" name="Group 16"/>
              <p:cNvGrpSpPr/>
              <p:nvPr/>
            </p:nvGrpSpPr>
            <p:grpSpPr>
              <a:xfrm>
                <a:off x="1081470" y="1078086"/>
                <a:ext cx="6284530" cy="1735405"/>
                <a:chOff x="1081470" y="1078086"/>
                <a:chExt cx="6284530" cy="1440579"/>
              </a:xfrm>
            </p:grpSpPr>
            <p:sp>
              <p:nvSpPr>
                <p:cNvPr id="13" name="TextBox 12"/>
                <p:cNvSpPr txBox="1"/>
                <p:nvPr/>
              </p:nvSpPr>
              <p:spPr>
                <a:xfrm>
                  <a:off x="1540479" y="1872334"/>
                  <a:ext cx="5366512" cy="646331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pPr algn="ctr"/>
                  <a:r>
                    <a:rPr lang="en-US" dirty="0"/>
                    <a:t>The User enters P.K to the search box and press on The SEARCE button.</a:t>
                  </a:r>
                  <a:endParaRPr lang="he-IL" dirty="0"/>
                </a:p>
              </p:txBody>
            </p:sp>
            <p:pic>
              <p:nvPicPr>
                <p:cNvPr id="16" name="Picture 1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081470" y="1078086"/>
                  <a:ext cx="6284530" cy="769433"/>
                </a:xfrm>
                <a:prstGeom prst="rect">
                  <a:avLst/>
                </a:prstGeom>
              </p:spPr>
            </p:pic>
          </p:grpSp>
          <p:grpSp>
            <p:nvGrpSpPr>
              <p:cNvPr id="49" name="Group 48"/>
              <p:cNvGrpSpPr/>
              <p:nvPr/>
            </p:nvGrpSpPr>
            <p:grpSpPr>
              <a:xfrm>
                <a:off x="7255935" y="1541538"/>
                <a:ext cx="4724398" cy="4083335"/>
                <a:chOff x="7255935" y="1541538"/>
                <a:chExt cx="4724398" cy="4083335"/>
              </a:xfrm>
            </p:grpSpPr>
            <p:grpSp>
              <p:nvGrpSpPr>
                <p:cNvPr id="45" name="Group 44"/>
                <p:cNvGrpSpPr/>
                <p:nvPr/>
              </p:nvGrpSpPr>
              <p:grpSpPr>
                <a:xfrm>
                  <a:off x="7255935" y="1541538"/>
                  <a:ext cx="4724398" cy="3483418"/>
                  <a:chOff x="7255935" y="1541538"/>
                  <a:chExt cx="4724398" cy="3483418"/>
                </a:xfrm>
              </p:grpSpPr>
              <p:grpSp>
                <p:nvGrpSpPr>
                  <p:cNvPr id="36" name="Group 35"/>
                  <p:cNvGrpSpPr/>
                  <p:nvPr/>
                </p:nvGrpSpPr>
                <p:grpSpPr>
                  <a:xfrm>
                    <a:off x="7255935" y="1541538"/>
                    <a:ext cx="4724398" cy="3483418"/>
                    <a:chOff x="7255935" y="1541538"/>
                    <a:chExt cx="4724398" cy="3483418"/>
                  </a:xfrm>
                </p:grpSpPr>
                <p:grpSp>
                  <p:nvGrpSpPr>
                    <p:cNvPr id="12" name="Group 11"/>
                    <p:cNvGrpSpPr/>
                    <p:nvPr/>
                  </p:nvGrpSpPr>
                  <p:grpSpPr>
                    <a:xfrm>
                      <a:off x="7833447" y="2495787"/>
                      <a:ext cx="1896298" cy="1800351"/>
                      <a:chOff x="5298451" y="2935578"/>
                      <a:chExt cx="1896298" cy="1800351"/>
                    </a:xfrm>
                  </p:grpSpPr>
                  <p:pic>
                    <p:nvPicPr>
                      <p:cNvPr id="4" name="Picture 3"/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lum bright="70000" contrast="-7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5587485" y="2935578"/>
                        <a:ext cx="1431019" cy="1431019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5" name="TextBox 4"/>
                      <p:cNvSpPr txBox="1"/>
                      <p:nvPr/>
                    </p:nvSpPr>
                    <p:spPr>
                      <a:xfrm>
                        <a:off x="5298451" y="4366597"/>
                        <a:ext cx="189629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1">
                        <a:spAutoFit/>
                      </a:bodyPr>
                      <a:lstStyle/>
                      <a:p>
                        <a:pPr algn="ctr"/>
                        <a:r>
                          <a:rPr lang="en-US" dirty="0"/>
                          <a:t>Controller Module</a:t>
                        </a:r>
                        <a:endParaRPr lang="he-IL" dirty="0"/>
                      </a:p>
                    </p:txBody>
                  </p:sp>
                </p:grpSp>
                <p:grpSp>
                  <p:nvGrpSpPr>
                    <p:cNvPr id="11" name="Group 10"/>
                    <p:cNvGrpSpPr/>
                    <p:nvPr/>
                  </p:nvGrpSpPr>
                  <p:grpSpPr>
                    <a:xfrm>
                      <a:off x="10241728" y="2100569"/>
                      <a:ext cx="1738605" cy="1782875"/>
                      <a:chOff x="9308806" y="2795606"/>
                      <a:chExt cx="1738605" cy="1782875"/>
                    </a:xfrm>
                  </p:grpSpPr>
                  <p:pic>
                    <p:nvPicPr>
                      <p:cNvPr id="6" name="Picture 5"/>
                      <p:cNvPicPr>
                        <a:picLocks noChangeAspect="1"/>
                      </p:cNvPicPr>
                      <p:nvPr/>
                    </p:nvPicPr>
                    <p:blipFill>
                      <a:blip r:embed="rId5">
                        <a:lum bright="70000" contrast="-7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9308806" y="2795606"/>
                        <a:ext cx="1738605" cy="1658411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7" name="TextBox 6"/>
                      <p:cNvSpPr txBox="1"/>
                      <p:nvPr/>
                    </p:nvSpPr>
                    <p:spPr>
                      <a:xfrm>
                        <a:off x="9670122" y="4209149"/>
                        <a:ext cx="1007980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1">
                        <a:spAutoFit/>
                      </a:bodyPr>
                      <a:lstStyle/>
                      <a:p>
                        <a:r>
                          <a:rPr lang="en-US" dirty="0"/>
                          <a:t>Balances</a:t>
                        </a:r>
                        <a:endParaRPr lang="he-IL" dirty="0"/>
                      </a:p>
                    </p:txBody>
                  </p:sp>
                  <p:pic>
                    <p:nvPicPr>
                      <p:cNvPr id="8" name="Picture 7"/>
                      <p:cNvPicPr>
                        <a:picLocks noChangeAspect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9657932" y="3508528"/>
                        <a:ext cx="921868" cy="336748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35" name="Group 34"/>
                    <p:cNvGrpSpPr/>
                    <p:nvPr/>
                  </p:nvGrpSpPr>
                  <p:grpSpPr>
                    <a:xfrm>
                      <a:off x="7255935" y="1541538"/>
                      <a:ext cx="1582056" cy="3483418"/>
                      <a:chOff x="7255935" y="1541538"/>
                      <a:chExt cx="1582056" cy="3483418"/>
                    </a:xfrm>
                  </p:grpSpPr>
                  <p:cxnSp>
                    <p:nvCxnSpPr>
                      <p:cNvPr id="19" name="Curved Connector 18"/>
                      <p:cNvCxnSpPr>
                        <a:stCxn id="16" idx="3"/>
                        <a:endCxn id="4" idx="0"/>
                      </p:cNvCxnSpPr>
                      <p:nvPr/>
                    </p:nvCxnSpPr>
                    <p:spPr>
                      <a:xfrm>
                        <a:off x="7366000" y="1541538"/>
                        <a:ext cx="1471991" cy="954249"/>
                      </a:xfrm>
                      <a:prstGeom prst="curvedConnector2">
                        <a:avLst/>
                      </a:prstGeom>
                      <a:ln w="28575">
                        <a:solidFill>
                          <a:schemeClr val="tx1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" name="Curved Connector 29"/>
                      <p:cNvCxnSpPr>
                        <a:stCxn id="5" idx="2"/>
                        <a:endCxn id="15" idx="3"/>
                      </p:cNvCxnSpPr>
                      <p:nvPr/>
                    </p:nvCxnSpPr>
                    <p:spPr>
                      <a:xfrm rot="5400000">
                        <a:off x="7654356" y="3897716"/>
                        <a:ext cx="728819" cy="1525662"/>
                      </a:xfrm>
                      <a:prstGeom prst="curvedConnector2">
                        <a:avLst/>
                      </a:prstGeom>
                      <a:ln w="28575">
                        <a:solidFill>
                          <a:schemeClr val="tx1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38" name="Curved Connector 37"/>
                  <p:cNvCxnSpPr>
                    <a:endCxn id="6" idx="0"/>
                  </p:cNvCxnSpPr>
                  <p:nvPr/>
                </p:nvCxnSpPr>
                <p:spPr>
                  <a:xfrm flipV="1">
                    <a:off x="9729745" y="2100569"/>
                    <a:ext cx="1381286" cy="800623"/>
                  </a:xfrm>
                  <a:prstGeom prst="curvedConnector4">
                    <a:avLst>
                      <a:gd name="adj1" fmla="val 18533"/>
                      <a:gd name="adj2" fmla="val 128553"/>
                    </a:avLst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" name="Curved Connector 39"/>
                  <p:cNvCxnSpPr>
                    <a:stCxn id="7" idx="2"/>
                  </p:cNvCxnSpPr>
                  <p:nvPr/>
                </p:nvCxnSpPr>
                <p:spPr>
                  <a:xfrm rot="5400000" flipH="1">
                    <a:off x="9978451" y="2754861"/>
                    <a:ext cx="846306" cy="1410860"/>
                  </a:xfrm>
                  <a:prstGeom prst="curvedConnector4">
                    <a:avLst>
                      <a:gd name="adj1" fmla="val -27012"/>
                      <a:gd name="adj2" fmla="val 67861"/>
                    </a:avLst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8" name="TextBox 47"/>
                <p:cNvSpPr txBox="1"/>
                <p:nvPr/>
              </p:nvSpPr>
              <p:spPr>
                <a:xfrm>
                  <a:off x="8122481" y="4701543"/>
                  <a:ext cx="1896298" cy="923330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pPr algn="ctr"/>
                  <a:r>
                    <a:rPr lang="en-US" dirty="0"/>
                    <a:t>Create XML file</a:t>
                  </a:r>
                </a:p>
                <a:p>
                  <a:pPr algn="ctr"/>
                  <a:r>
                    <a:rPr lang="en-US" dirty="0"/>
                    <a:t>and send it to FRONT END</a:t>
                  </a:r>
                  <a:endParaRPr lang="he-IL" dirty="0"/>
                </a:p>
              </p:txBody>
            </p:sp>
          </p:grpSp>
          <p:sp>
            <p:nvSpPr>
              <p:cNvPr id="59" name="TextBox 58"/>
              <p:cNvSpPr txBox="1"/>
              <p:nvPr/>
            </p:nvSpPr>
            <p:spPr>
              <a:xfrm>
                <a:off x="1701346" y="5853744"/>
                <a:ext cx="5366512" cy="646331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dirty="0"/>
                  <a:t>JavaScript function Creates the Table according to the XML file.</a:t>
                </a:r>
                <a:endParaRPr lang="he-IL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89152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669060" y="0"/>
            <a:ext cx="6730314" cy="6858000"/>
            <a:chOff x="2545491" y="59453"/>
            <a:chExt cx="6746113" cy="676170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45491" y="3511945"/>
              <a:ext cx="6746113" cy="330921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r="208"/>
            <a:stretch/>
          </p:blipFill>
          <p:spPr>
            <a:xfrm>
              <a:off x="2545492" y="59453"/>
              <a:ext cx="6738552" cy="34524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8718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13037"/>
            <a:ext cx="10350372" cy="1020812"/>
          </a:xfrm>
        </p:spPr>
        <p:txBody>
          <a:bodyPr>
            <a:noAutofit/>
          </a:bodyPr>
          <a:lstStyle/>
          <a:p>
            <a:pPr algn="ctr"/>
            <a:r>
              <a:rPr lang="he-IL" sz="4800" b="1" u="sng" dirty="0">
                <a:latin typeface="Arial" panose="020B0604020202020204" pitchFamily="34" charset="0"/>
                <a:cs typeface="Arial" panose="020B0604020202020204" pitchFamily="34" charset="0"/>
              </a:rPr>
              <a:t>קשיים שנתקלנו בהם בעת ביצוע הפרויקט</a:t>
            </a:r>
            <a:endParaRPr lang="he-IL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6778" y="1333849"/>
            <a:ext cx="10420866" cy="4819816"/>
          </a:xfrm>
        </p:spPr>
        <p:txBody>
          <a:bodyPr/>
          <a:lstStyle/>
          <a:p>
            <a:pPr marL="0" indent="0" algn="r" rtl="1">
              <a:buNone/>
            </a:pPr>
            <a:r>
              <a:rPr lang="he-IL" b="1" dirty="0"/>
              <a:t>בעיה:</a:t>
            </a:r>
          </a:p>
          <a:p>
            <a:pPr marL="0" indent="0" algn="r" rtl="1">
              <a:buNone/>
            </a:pPr>
            <a:r>
              <a:rPr lang="he-IL" dirty="0"/>
              <a:t>בחרנו בשפת התכנות </a:t>
            </a:r>
            <a:r>
              <a:rPr lang="en-US" dirty="0"/>
              <a:t>Python</a:t>
            </a:r>
            <a:r>
              <a:rPr lang="he-IL" dirty="0"/>
              <a:t> מכיוון שקיימות חבילות צד שלישי רבות המטפלות </a:t>
            </a:r>
            <a:r>
              <a:rPr lang="he-IL" dirty="0" err="1"/>
              <a:t>בפרסור</a:t>
            </a:r>
            <a:r>
              <a:rPr lang="he-IL" dirty="0"/>
              <a:t> ה</a:t>
            </a:r>
            <a:r>
              <a:rPr lang="en-US" dirty="0"/>
              <a:t>blockchain-</a:t>
            </a:r>
            <a:r>
              <a:rPr lang="he-IL" dirty="0"/>
              <a:t>, בפועל התברר כי החבילות הקיימות אינן נותנות מענה למטרות שהצבנו.</a:t>
            </a:r>
          </a:p>
          <a:p>
            <a:pPr marL="0" indent="0" algn="r" rtl="1">
              <a:buNone/>
            </a:pPr>
            <a:r>
              <a:rPr lang="he-IL" b="1" dirty="0"/>
              <a:t>פתרון:</a:t>
            </a:r>
          </a:p>
          <a:p>
            <a:pPr marL="0" indent="0" algn="r" rtl="1">
              <a:buNone/>
            </a:pPr>
            <a:r>
              <a:rPr lang="he-IL" dirty="0"/>
              <a:t>מחקר ופיתוח של מודלים יעודיים לפענוח ה</a:t>
            </a:r>
            <a:r>
              <a:rPr lang="en-US" dirty="0" err="1"/>
              <a:t>blockcain</a:t>
            </a:r>
            <a:r>
              <a:rPr lang="he-IL" dirty="0"/>
              <a:t> תוך שילוב מודולים קיימים אשר מבצעים פעולות ספציפיות כגון פעולות </a:t>
            </a:r>
            <a:r>
              <a:rPr lang="en-US" dirty="0"/>
              <a:t>HASH</a:t>
            </a:r>
            <a:r>
              <a:rPr lang="he-IL" dirty="0"/>
              <a:t>.</a:t>
            </a:r>
          </a:p>
          <a:p>
            <a:pPr marL="0" indent="0" algn="r" rtl="1">
              <a:buNone/>
            </a:pPr>
            <a:r>
              <a:rPr lang="he-IL" dirty="0"/>
              <a:t>בניית אלגוריתם רובסטי המתאים עצמו לדור הנוכחי של רשת הביטקוין, על ידי שינוי ערכי מפתח בקריאה מהמידע היוצר של ה</a:t>
            </a:r>
            <a:r>
              <a:rPr lang="en-US" dirty="0" err="1"/>
              <a:t>blockcain</a:t>
            </a:r>
            <a:r>
              <a:rPr lang="he-I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3719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028" y="-119100"/>
            <a:ext cx="10350372" cy="1020812"/>
          </a:xfrm>
        </p:spPr>
        <p:txBody>
          <a:bodyPr>
            <a:noAutofit/>
          </a:bodyPr>
          <a:lstStyle/>
          <a:p>
            <a:pPr algn="ctr"/>
            <a:r>
              <a:rPr lang="he-IL" sz="4800" b="1" u="sng" dirty="0">
                <a:latin typeface="Arial" panose="020B0604020202020204" pitchFamily="34" charset="0"/>
                <a:cs typeface="Arial" panose="020B0604020202020204" pitchFamily="34" charset="0"/>
              </a:rPr>
              <a:t>קשיים שנתקלנו בהם בעת ביצוע הפרויקט</a:t>
            </a:r>
            <a:endParaRPr lang="he-IL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5567" y="757993"/>
            <a:ext cx="10420866" cy="4819816"/>
          </a:xfrm>
        </p:spPr>
        <p:txBody>
          <a:bodyPr/>
          <a:lstStyle/>
          <a:p>
            <a:pPr marL="0" indent="0" algn="r" rtl="1">
              <a:buNone/>
            </a:pPr>
            <a:r>
              <a:rPr lang="he-IL" b="1" dirty="0"/>
              <a:t>בעיה:</a:t>
            </a:r>
          </a:p>
          <a:p>
            <a:pPr marL="0" indent="0" algn="r" rtl="1">
              <a:buNone/>
            </a:pPr>
            <a:r>
              <a:rPr lang="he-IL" dirty="0"/>
              <a:t>פרסור המידע הרלוונטי יצר עומס על זכרון ה</a:t>
            </a:r>
            <a:r>
              <a:rPr lang="en-US" dirty="0"/>
              <a:t>RAM</a:t>
            </a:r>
            <a:r>
              <a:rPr lang="he-IL" dirty="0"/>
              <a:t>.</a:t>
            </a:r>
            <a:r>
              <a:rPr lang="en-US" dirty="0"/>
              <a:t> </a:t>
            </a:r>
            <a:r>
              <a:rPr lang="he-IL" dirty="0"/>
              <a:t>כמו כן העיבוד היה ארוך מהמצופה ודרש תקופה ארוכה של חישוב – שמתבצע ב</a:t>
            </a:r>
            <a:r>
              <a:rPr lang="en-US" dirty="0"/>
              <a:t>RAM</a:t>
            </a:r>
            <a:r>
              <a:rPr lang="he-IL" dirty="0"/>
              <a:t>.</a:t>
            </a:r>
          </a:p>
          <a:p>
            <a:pPr marL="0" indent="0" algn="r" rtl="1">
              <a:buNone/>
            </a:pPr>
            <a:r>
              <a:rPr lang="he-IL" b="1" dirty="0"/>
              <a:t>פתרון:</a:t>
            </a:r>
          </a:p>
          <a:p>
            <a:pPr marL="0" indent="0" algn="r" rtl="1">
              <a:buNone/>
            </a:pPr>
            <a:r>
              <a:rPr lang="he-IL" dirty="0"/>
              <a:t>החישובים יתבצעו על גבי ה</a:t>
            </a:r>
            <a:r>
              <a:rPr lang="en-US" dirty="0"/>
              <a:t>DATABASE</a:t>
            </a:r>
            <a:r>
              <a:rPr lang="he-IL" dirty="0"/>
              <a:t> במקום ב</a:t>
            </a:r>
            <a:r>
              <a:rPr lang="en-US" dirty="0"/>
              <a:t>RAM</a:t>
            </a:r>
            <a:r>
              <a:rPr lang="he-IL" dirty="0"/>
              <a:t>, מה שהוריד את הרגישות שבזמן ארוך של חישוב והוריד את העומס מה</a:t>
            </a:r>
            <a:r>
              <a:rPr lang="en-US" dirty="0"/>
              <a:t>RAM</a:t>
            </a:r>
            <a:r>
              <a:rPr lang="he-IL" dirty="0"/>
              <a:t>.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5378" y="3966768"/>
            <a:ext cx="3530243" cy="2423488"/>
          </a:xfrm>
          <a:prstGeom prst="rect">
            <a:avLst/>
          </a:prstGeom>
        </p:spPr>
      </p:pic>
      <p:grpSp>
        <p:nvGrpSpPr>
          <p:cNvPr id="6" name="קבוצה 5">
            <a:extLst>
              <a:ext uri="{FF2B5EF4-FFF2-40B4-BE49-F238E27FC236}">
                <a16:creationId xmlns:a16="http://schemas.microsoft.com/office/drawing/2014/main" id="{2B2D6D0C-8902-4B63-A3D1-2B40E822E0CD}"/>
              </a:ext>
            </a:extLst>
          </p:cNvPr>
          <p:cNvGrpSpPr/>
          <p:nvPr/>
        </p:nvGrpSpPr>
        <p:grpSpPr>
          <a:xfrm>
            <a:off x="1847942" y="3966768"/>
            <a:ext cx="4586272" cy="2632982"/>
            <a:chOff x="1730326" y="3671668"/>
            <a:chExt cx="4586272" cy="2632982"/>
          </a:xfrm>
        </p:grpSpPr>
        <p:grpSp>
          <p:nvGrpSpPr>
            <p:cNvPr id="5" name="קבוצה 4">
              <a:extLst>
                <a:ext uri="{FF2B5EF4-FFF2-40B4-BE49-F238E27FC236}">
                  <a16:creationId xmlns:a16="http://schemas.microsoft.com/office/drawing/2014/main" id="{98030F4A-5FA1-4C90-AAE2-90FE93C7F48D}"/>
                </a:ext>
              </a:extLst>
            </p:cNvPr>
            <p:cNvGrpSpPr/>
            <p:nvPr/>
          </p:nvGrpSpPr>
          <p:grpSpPr>
            <a:xfrm>
              <a:off x="1730326" y="3671668"/>
              <a:ext cx="4586272" cy="2246618"/>
              <a:chOff x="288829" y="2030909"/>
              <a:chExt cx="4513481" cy="2439823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8829" y="2516816"/>
                <a:ext cx="1300804" cy="1330676"/>
              </a:xfrm>
              <a:prstGeom prst="rect">
                <a:avLst/>
              </a:prstGeom>
            </p:spPr>
          </p:pic>
          <p:grpSp>
            <p:nvGrpSpPr>
              <p:cNvPr id="32" name="Group 31"/>
              <p:cNvGrpSpPr/>
              <p:nvPr/>
            </p:nvGrpSpPr>
            <p:grpSpPr>
              <a:xfrm>
                <a:off x="1897443" y="2030909"/>
                <a:ext cx="1244059" cy="2439823"/>
                <a:chOff x="2862362" y="3432719"/>
                <a:chExt cx="1244059" cy="2439823"/>
              </a:xfrm>
            </p:grpSpPr>
            <p:sp>
              <p:nvSpPr>
                <p:cNvPr id="18" name="TextBox 17"/>
                <p:cNvSpPr txBox="1"/>
                <p:nvPr/>
              </p:nvSpPr>
              <p:spPr>
                <a:xfrm>
                  <a:off x="2868517" y="3742097"/>
                  <a:ext cx="1169920" cy="338554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r>
                    <a:rPr lang="he-IL" sz="1600" dirty="0"/>
                    <a:t>011101101</a:t>
                  </a:r>
                </a:p>
              </p:txBody>
            </p:sp>
            <p:grpSp>
              <p:nvGrpSpPr>
                <p:cNvPr id="31" name="Group 30"/>
                <p:cNvGrpSpPr/>
                <p:nvPr/>
              </p:nvGrpSpPr>
              <p:grpSpPr>
                <a:xfrm>
                  <a:off x="2862362" y="3432719"/>
                  <a:ext cx="1244059" cy="2439823"/>
                  <a:chOff x="3887598" y="3517641"/>
                  <a:chExt cx="1244059" cy="2439823"/>
                </a:xfrm>
              </p:grpSpPr>
              <p:sp>
                <p:nvSpPr>
                  <p:cNvPr id="8" name="Rectangle 7"/>
                  <p:cNvSpPr/>
                  <p:nvPr/>
                </p:nvSpPr>
                <p:spPr>
                  <a:xfrm>
                    <a:off x="3900196" y="3517641"/>
                    <a:ext cx="1212980" cy="317241"/>
                  </a:xfrm>
                  <a:prstGeom prst="rect">
                    <a:avLst/>
                  </a:prstGeom>
                  <a:noFill/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1" anchor="ctr"/>
                  <a:lstStyle/>
                  <a:p>
                    <a:pPr algn="ctr"/>
                    <a:endParaRPr lang="he-IL"/>
                  </a:p>
                </p:txBody>
              </p:sp>
              <p:sp>
                <p:nvSpPr>
                  <p:cNvPr id="10" name="Rectangle 9"/>
                  <p:cNvSpPr/>
                  <p:nvPr/>
                </p:nvSpPr>
                <p:spPr>
                  <a:xfrm>
                    <a:off x="3897075" y="4155236"/>
                    <a:ext cx="1219210" cy="317241"/>
                  </a:xfrm>
                  <a:prstGeom prst="rect">
                    <a:avLst/>
                  </a:prstGeom>
                  <a:noFill/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1" anchor="ctr"/>
                  <a:lstStyle/>
                  <a:p>
                    <a:pPr algn="ctr"/>
                    <a:endParaRPr lang="he-IL"/>
                  </a:p>
                </p:txBody>
              </p:sp>
              <p:sp>
                <p:nvSpPr>
                  <p:cNvPr id="11" name="Rectangle 10"/>
                  <p:cNvSpPr/>
                  <p:nvPr/>
                </p:nvSpPr>
                <p:spPr>
                  <a:xfrm>
                    <a:off x="3897076" y="4475591"/>
                    <a:ext cx="1216099" cy="317241"/>
                  </a:xfrm>
                  <a:prstGeom prst="rect">
                    <a:avLst/>
                  </a:prstGeom>
                  <a:noFill/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1" anchor="ctr"/>
                  <a:lstStyle/>
                  <a:p>
                    <a:pPr algn="ctr"/>
                    <a:endParaRPr lang="he-IL"/>
                  </a:p>
                </p:txBody>
              </p:sp>
              <p:sp>
                <p:nvSpPr>
                  <p:cNvPr id="12" name="Rectangle 11"/>
                  <p:cNvSpPr/>
                  <p:nvPr/>
                </p:nvSpPr>
                <p:spPr>
                  <a:xfrm>
                    <a:off x="3897075" y="4793493"/>
                    <a:ext cx="1219206" cy="317241"/>
                  </a:xfrm>
                  <a:prstGeom prst="rect">
                    <a:avLst/>
                  </a:prstGeom>
                  <a:noFill/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1" anchor="ctr"/>
                  <a:lstStyle/>
                  <a:p>
                    <a:pPr algn="ctr"/>
                    <a:endParaRPr lang="he-IL"/>
                  </a:p>
                </p:txBody>
              </p:sp>
              <p:sp>
                <p:nvSpPr>
                  <p:cNvPr id="13" name="Rectangle 12"/>
                  <p:cNvSpPr/>
                  <p:nvPr/>
                </p:nvSpPr>
                <p:spPr>
                  <a:xfrm>
                    <a:off x="3897075" y="5113848"/>
                    <a:ext cx="1219870" cy="317241"/>
                  </a:xfrm>
                  <a:prstGeom prst="rect">
                    <a:avLst/>
                  </a:prstGeom>
                  <a:noFill/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1" anchor="ctr"/>
                  <a:lstStyle/>
                  <a:p>
                    <a:pPr algn="ctr"/>
                    <a:endParaRPr lang="he-IL"/>
                  </a:p>
                </p:txBody>
              </p:sp>
              <p:sp>
                <p:nvSpPr>
                  <p:cNvPr id="14" name="Rectangle 13"/>
                  <p:cNvSpPr/>
                  <p:nvPr/>
                </p:nvSpPr>
                <p:spPr>
                  <a:xfrm>
                    <a:off x="3897078" y="5428029"/>
                    <a:ext cx="1216097" cy="317241"/>
                  </a:xfrm>
                  <a:prstGeom prst="rect">
                    <a:avLst/>
                  </a:prstGeom>
                  <a:noFill/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1" anchor="ctr"/>
                  <a:lstStyle/>
                  <a:p>
                    <a:pPr algn="ctr"/>
                    <a:endParaRPr lang="he-IL"/>
                  </a:p>
                </p:txBody>
              </p:sp>
              <p:grpSp>
                <p:nvGrpSpPr>
                  <p:cNvPr id="30" name="Group 29"/>
                  <p:cNvGrpSpPr/>
                  <p:nvPr/>
                </p:nvGrpSpPr>
                <p:grpSpPr>
                  <a:xfrm>
                    <a:off x="3887598" y="3517641"/>
                    <a:ext cx="1244059" cy="2439823"/>
                    <a:chOff x="3887598" y="3517641"/>
                    <a:chExt cx="1244059" cy="2439823"/>
                  </a:xfrm>
                </p:grpSpPr>
                <p:sp>
                  <p:nvSpPr>
                    <p:cNvPr id="9" name="Rectangle 8"/>
                    <p:cNvSpPr/>
                    <p:nvPr/>
                  </p:nvSpPr>
                  <p:spPr>
                    <a:xfrm>
                      <a:off x="3897075" y="3837996"/>
                      <a:ext cx="1219206" cy="317241"/>
                    </a:xfrm>
                    <a:prstGeom prst="rect">
                      <a:avLst/>
                    </a:prstGeom>
                    <a:noFill/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1" anchor="ctr"/>
                    <a:lstStyle/>
                    <a:p>
                      <a:pPr algn="ctr"/>
                      <a:endParaRPr lang="he-IL"/>
                    </a:p>
                  </p:txBody>
                </p:sp>
                <p:sp>
                  <p:nvSpPr>
                    <p:cNvPr id="17" name="TextBox 16"/>
                    <p:cNvSpPr txBox="1"/>
                    <p:nvPr/>
                  </p:nvSpPr>
                  <p:spPr>
                    <a:xfrm>
                      <a:off x="3943255" y="3517641"/>
                      <a:ext cx="1169920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1">
                      <a:spAutoFit/>
                    </a:bodyPr>
                    <a:lstStyle/>
                    <a:p>
                      <a:r>
                        <a:rPr lang="he-IL" sz="1600" dirty="0"/>
                        <a:t>01101101</a:t>
                      </a:r>
                    </a:p>
                  </p:txBody>
                </p:sp>
                <p:sp>
                  <p:nvSpPr>
                    <p:cNvPr id="19" name="TextBox 18"/>
                    <p:cNvSpPr txBox="1"/>
                    <p:nvPr/>
                  </p:nvSpPr>
                  <p:spPr>
                    <a:xfrm>
                      <a:off x="3934022" y="4145706"/>
                      <a:ext cx="1169920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1">
                      <a:spAutoFit/>
                    </a:bodyPr>
                    <a:lstStyle/>
                    <a:p>
                      <a:r>
                        <a:rPr lang="he-IL" sz="1600" dirty="0"/>
                        <a:t>011100101</a:t>
                      </a:r>
                    </a:p>
                  </p:txBody>
                </p:sp>
                <p:sp>
                  <p:nvSpPr>
                    <p:cNvPr id="20" name="TextBox 19"/>
                    <p:cNvSpPr txBox="1"/>
                    <p:nvPr/>
                  </p:nvSpPr>
                  <p:spPr>
                    <a:xfrm>
                      <a:off x="3917739" y="4454887"/>
                      <a:ext cx="1169920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1">
                      <a:spAutoFit/>
                    </a:bodyPr>
                    <a:lstStyle/>
                    <a:p>
                      <a:r>
                        <a:rPr lang="he-IL" sz="1600" dirty="0"/>
                        <a:t>011100001</a:t>
                      </a:r>
                    </a:p>
                  </p:txBody>
                </p:sp>
                <p:sp>
                  <p:nvSpPr>
                    <p:cNvPr id="21" name="TextBox 20"/>
                    <p:cNvSpPr txBox="1"/>
                    <p:nvPr/>
                  </p:nvSpPr>
                  <p:spPr>
                    <a:xfrm>
                      <a:off x="3943262" y="4792246"/>
                      <a:ext cx="1169920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1">
                      <a:spAutoFit/>
                    </a:bodyPr>
                    <a:lstStyle/>
                    <a:p>
                      <a:r>
                        <a:rPr lang="he-IL" sz="1600" dirty="0"/>
                        <a:t>011100101</a:t>
                      </a:r>
                    </a:p>
                  </p:txBody>
                </p:sp>
                <p:sp>
                  <p:nvSpPr>
                    <p:cNvPr id="22" name="TextBox 21"/>
                    <p:cNvSpPr txBox="1"/>
                    <p:nvPr/>
                  </p:nvSpPr>
                  <p:spPr>
                    <a:xfrm>
                      <a:off x="3887598" y="5101661"/>
                      <a:ext cx="1200062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1">
                      <a:spAutoFit/>
                    </a:bodyPr>
                    <a:lstStyle/>
                    <a:p>
                      <a:r>
                        <a:rPr lang="he-IL" sz="1600" dirty="0"/>
                        <a:t>001001011</a:t>
                      </a:r>
                    </a:p>
                  </p:txBody>
                </p:sp>
                <p:sp>
                  <p:nvSpPr>
                    <p:cNvPr id="23" name="TextBox 22"/>
                    <p:cNvSpPr txBox="1"/>
                    <p:nvPr/>
                  </p:nvSpPr>
                  <p:spPr>
                    <a:xfrm>
                      <a:off x="3961737" y="5411077"/>
                      <a:ext cx="1169920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1">
                      <a:spAutoFit/>
                    </a:bodyPr>
                    <a:lstStyle/>
                    <a:p>
                      <a:r>
                        <a:rPr lang="he-IL" sz="1600" dirty="0"/>
                        <a:t>011100101</a:t>
                      </a:r>
                    </a:p>
                  </p:txBody>
                </p:sp>
                <p:sp>
                  <p:nvSpPr>
                    <p:cNvPr id="26" name="Flowchart: Connector 25"/>
                    <p:cNvSpPr/>
                    <p:nvPr/>
                  </p:nvSpPr>
                  <p:spPr>
                    <a:xfrm>
                      <a:off x="4454497" y="5845400"/>
                      <a:ext cx="96402" cy="112064"/>
                    </a:xfrm>
                    <a:prstGeom prst="flowChartConnector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1" anchor="ctr"/>
                    <a:lstStyle/>
                    <a:p>
                      <a:pPr algn="ctr"/>
                      <a:endParaRPr lang="he-IL" sz="1000"/>
                    </a:p>
                  </p:txBody>
                </p:sp>
              </p:grpSp>
            </p:grpSp>
          </p:grpSp>
          <p:sp>
            <p:nvSpPr>
              <p:cNvPr id="27" name="TextBox 26"/>
              <p:cNvSpPr txBox="1"/>
              <p:nvPr/>
            </p:nvSpPr>
            <p:spPr>
              <a:xfrm>
                <a:off x="3213655" y="2684992"/>
                <a:ext cx="1588655" cy="70191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sz="3600" dirty="0"/>
                  <a:t>&gt;</a:t>
                </a:r>
                <a:r>
                  <a:rPr lang="en-US" sz="3200" dirty="0"/>
                  <a:t>32GB</a:t>
                </a:r>
                <a:endParaRPr lang="he-IL" sz="3600" dirty="0"/>
              </a:p>
            </p:txBody>
          </p:sp>
          <p:sp>
            <p:nvSpPr>
              <p:cNvPr id="28" name="Right Arrow 27"/>
              <p:cNvSpPr/>
              <p:nvPr/>
            </p:nvSpPr>
            <p:spPr>
              <a:xfrm>
                <a:off x="1378656" y="2997528"/>
                <a:ext cx="388128" cy="226285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33" name="Flowchart: Connector 25">
              <a:extLst>
                <a:ext uri="{FF2B5EF4-FFF2-40B4-BE49-F238E27FC236}">
                  <a16:creationId xmlns:a16="http://schemas.microsoft.com/office/drawing/2014/main" id="{C5C3E5CD-85E5-4761-9B85-A0F3DEBEF07D}"/>
                </a:ext>
              </a:extLst>
            </p:cNvPr>
            <p:cNvSpPr/>
            <p:nvPr/>
          </p:nvSpPr>
          <p:spPr>
            <a:xfrm>
              <a:off x="3936655" y="6010085"/>
              <a:ext cx="97957" cy="10319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sz="1000"/>
            </a:p>
          </p:txBody>
        </p:sp>
        <p:sp>
          <p:nvSpPr>
            <p:cNvPr id="34" name="Flowchart: Connector 25">
              <a:extLst>
                <a:ext uri="{FF2B5EF4-FFF2-40B4-BE49-F238E27FC236}">
                  <a16:creationId xmlns:a16="http://schemas.microsoft.com/office/drawing/2014/main" id="{60600465-EC32-41BB-BF80-0CFAB9C435CA}"/>
                </a:ext>
              </a:extLst>
            </p:cNvPr>
            <p:cNvSpPr/>
            <p:nvPr/>
          </p:nvSpPr>
          <p:spPr>
            <a:xfrm>
              <a:off x="3936654" y="6201460"/>
              <a:ext cx="97957" cy="10319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sz="1000"/>
            </a:p>
          </p:txBody>
        </p:sp>
      </p:grpSp>
    </p:spTree>
    <p:extLst>
      <p:ext uri="{BB962C8B-B14F-4D97-AF65-F5344CB8AC3E}">
        <p14:creationId xmlns:p14="http://schemas.microsoft.com/office/powerpoint/2010/main" val="3954493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13037"/>
            <a:ext cx="10350372" cy="1020812"/>
          </a:xfrm>
        </p:spPr>
        <p:txBody>
          <a:bodyPr>
            <a:noAutofit/>
          </a:bodyPr>
          <a:lstStyle/>
          <a:p>
            <a:pPr algn="ctr"/>
            <a:r>
              <a:rPr lang="he-IL" sz="4800" b="1" u="sng" dirty="0">
                <a:latin typeface="Arial" panose="020B0604020202020204" pitchFamily="34" charset="0"/>
                <a:cs typeface="Arial" panose="020B0604020202020204" pitchFamily="34" charset="0"/>
              </a:rPr>
              <a:t>קשיים שנתקלנו בהם בעת ביצוע הפרויקט</a:t>
            </a:r>
            <a:endParaRPr lang="he-IL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6778" y="1333849"/>
            <a:ext cx="10420866" cy="4819816"/>
          </a:xfrm>
        </p:spPr>
        <p:txBody>
          <a:bodyPr/>
          <a:lstStyle/>
          <a:p>
            <a:pPr marL="0" indent="0" algn="r" rtl="1">
              <a:buNone/>
            </a:pPr>
            <a:r>
              <a:rPr lang="he-IL" b="1" dirty="0"/>
              <a:t>בעיה:</a:t>
            </a:r>
          </a:p>
          <a:p>
            <a:pPr marL="0" indent="0" algn="r" rtl="1">
              <a:buNone/>
            </a:pPr>
            <a:r>
              <a:rPr lang="he-IL" dirty="0"/>
              <a:t>אופן חישוב המאזנים, נדרשנו לבנות אלגוריתם אשר יאפשר חקר לאחור של עסקאות ומתן תמונה עדכנית של מאזני האחזקה במטבעות השונים.</a:t>
            </a:r>
          </a:p>
          <a:p>
            <a:pPr marL="0" indent="0" algn="r" rtl="1">
              <a:buNone/>
            </a:pPr>
            <a:r>
              <a:rPr lang="he-IL" b="1" dirty="0"/>
              <a:t>פתרון:</a:t>
            </a:r>
          </a:p>
          <a:p>
            <a:pPr marL="0" indent="0" algn="r" rtl="1">
              <a:buNone/>
            </a:pPr>
            <a:r>
              <a:rPr lang="en-US" dirty="0"/>
              <a:t>UTX – Unspent transaction</a:t>
            </a:r>
            <a:r>
              <a:rPr lang="he-IL" dirty="0"/>
              <a:t>.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1835834" y="3429000"/>
            <a:ext cx="4804117" cy="3014504"/>
            <a:chOff x="2771192" y="1950098"/>
            <a:chExt cx="4404049" cy="2780523"/>
          </a:xfrm>
        </p:grpSpPr>
        <p:grpSp>
          <p:nvGrpSpPr>
            <p:cNvPr id="16" name="Group 15"/>
            <p:cNvGrpSpPr/>
            <p:nvPr/>
          </p:nvGrpSpPr>
          <p:grpSpPr>
            <a:xfrm>
              <a:off x="2771192" y="1950098"/>
              <a:ext cx="4404049" cy="2780523"/>
              <a:chOff x="2771192" y="1950098"/>
              <a:chExt cx="4404049" cy="2780523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2771192" y="1950098"/>
                <a:ext cx="2295330" cy="1483568"/>
                <a:chOff x="2771192" y="1950098"/>
                <a:chExt cx="2295330" cy="1483568"/>
              </a:xfrm>
            </p:grpSpPr>
            <p:grpSp>
              <p:nvGrpSpPr>
                <p:cNvPr id="9" name="Group 8"/>
                <p:cNvGrpSpPr/>
                <p:nvPr/>
              </p:nvGrpSpPr>
              <p:grpSpPr>
                <a:xfrm>
                  <a:off x="2771192" y="1950098"/>
                  <a:ext cx="2295330" cy="1483568"/>
                  <a:chOff x="2313992" y="2202024"/>
                  <a:chExt cx="2295330" cy="1483568"/>
                </a:xfrm>
              </p:grpSpPr>
              <p:sp>
                <p:nvSpPr>
                  <p:cNvPr id="4" name="Rounded Rectangle 3"/>
                  <p:cNvSpPr/>
                  <p:nvPr/>
                </p:nvSpPr>
                <p:spPr>
                  <a:xfrm>
                    <a:off x="2313992" y="2202024"/>
                    <a:ext cx="2295330" cy="1483568"/>
                  </a:xfrm>
                  <a:prstGeom prst="round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1" anchor="t"/>
                  <a:lstStyle/>
                  <a:p>
                    <a:r>
                      <a:rPr lang="en-US" b="1" dirty="0"/>
                      <a:t>Transaction</a:t>
                    </a:r>
                    <a:endParaRPr lang="he-IL" b="1" dirty="0"/>
                  </a:p>
                </p:txBody>
              </p:sp>
              <p:sp>
                <p:nvSpPr>
                  <p:cNvPr id="7" name="TextBox 6"/>
                  <p:cNvSpPr txBox="1"/>
                  <p:nvPr/>
                </p:nvSpPr>
                <p:spPr>
                  <a:xfrm>
                    <a:off x="2519265" y="2640562"/>
                    <a:ext cx="774441" cy="923330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txBody>
                  <a:bodyPr wrap="square" rtlCol="1">
                    <a:spAutoFit/>
                  </a:bodyPr>
                  <a:lstStyle/>
                  <a:p>
                    <a:r>
                      <a:rPr lang="en-US" b="1" dirty="0"/>
                      <a:t>In</a:t>
                    </a:r>
                  </a:p>
                  <a:p>
                    <a:endParaRPr lang="en-US" b="1" dirty="0"/>
                  </a:p>
                  <a:p>
                    <a:endParaRPr lang="he-IL" b="1" dirty="0"/>
                  </a:p>
                </p:txBody>
              </p:sp>
              <p:sp>
                <p:nvSpPr>
                  <p:cNvPr id="8" name="TextBox 7"/>
                  <p:cNvSpPr txBox="1"/>
                  <p:nvPr/>
                </p:nvSpPr>
                <p:spPr>
                  <a:xfrm>
                    <a:off x="3498979" y="2640562"/>
                    <a:ext cx="774441" cy="923330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txBody>
                  <a:bodyPr wrap="square" rtlCol="1">
                    <a:spAutoFit/>
                  </a:bodyPr>
                  <a:lstStyle/>
                  <a:p>
                    <a:r>
                      <a:rPr lang="en-US" b="1" dirty="0"/>
                      <a:t>Out</a:t>
                    </a:r>
                  </a:p>
                  <a:p>
                    <a:endParaRPr lang="en-US" b="1" dirty="0"/>
                  </a:p>
                  <a:p>
                    <a:endParaRPr lang="he-IL" b="1" dirty="0"/>
                  </a:p>
                </p:txBody>
              </p:sp>
            </p:grpSp>
            <p:sp>
              <p:nvSpPr>
                <p:cNvPr id="10" name="TextBox 9"/>
                <p:cNvSpPr txBox="1"/>
                <p:nvPr/>
              </p:nvSpPr>
              <p:spPr>
                <a:xfrm>
                  <a:off x="3135085" y="2818818"/>
                  <a:ext cx="457200" cy="36933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1">
                  <a:spAutoFit/>
                </a:bodyPr>
                <a:lstStyle/>
                <a:p>
                  <a:endParaRPr lang="he-IL" b="1" dirty="0"/>
                </a:p>
              </p:txBody>
            </p: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TextBox 12"/>
                  <p:cNvSpPr txBox="1"/>
                  <p:nvPr/>
                </p:nvSpPr>
                <p:spPr>
                  <a:xfrm>
                    <a:off x="2906485" y="4250537"/>
                    <a:ext cx="1996977" cy="307777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square" rtlCol="1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𝑫𝒊𝒈𝒊𝒕𝒂𝒍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𝑺𝒊𝒈𝒏𝒂𝒕𝒖𝒓</m:t>
                          </m:r>
                          <m:sSub>
                            <m:sSubPr>
                              <m:ctrlP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  <m:t>𝒆</m:t>
                              </m:r>
                            </m:e>
                            <m:sub>
                              <m: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  <m:t>𝑷</m:t>
                              </m:r>
                              <m: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</m:oMath>
                      </m:oMathPara>
                    </a14:m>
                    <a:endParaRPr lang="he-IL" sz="1400" b="1" dirty="0"/>
                  </a:p>
                </p:txBody>
              </p:sp>
            </mc:Choice>
            <mc:Fallback xmlns="">
              <p:sp>
                <p:nvSpPr>
                  <p:cNvPr id="13" name="TextBox 1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06485" y="4250537"/>
                    <a:ext cx="1996977" cy="307777"/>
                  </a:xfrm>
                  <a:prstGeom prst="rect">
                    <a:avLst/>
                  </a:prstGeom>
                  <a:blipFill rotWithShape="0">
                    <a:blip r:embed="rId2"/>
                    <a:stretch>
                      <a:fillRect/>
                    </a:stretch>
                  </a:blipFill>
                  <a:ln>
                    <a:solidFill>
                      <a:schemeClr val="tx1"/>
                    </a:solidFill>
                  </a:ln>
                </p:spPr>
                <p:txBody>
                  <a:bodyPr/>
                  <a:lstStyle/>
                  <a:p>
                    <a:r>
                      <a:rPr lang="he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" name="TextBox 13"/>
                  <p:cNvSpPr txBox="1"/>
                  <p:nvPr/>
                </p:nvSpPr>
                <p:spPr>
                  <a:xfrm>
                    <a:off x="4973217" y="4250537"/>
                    <a:ext cx="2108719" cy="307777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square" rtlCol="1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𝑷𝒓𝒆𝒗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𝑻𝒓𝒂𝒏𝒂𝒄𝒕𝒊𝒐𝒏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𝑯𝒂𝒔𝒉</m:t>
                          </m:r>
                        </m:oMath>
                      </m:oMathPara>
                    </a14:m>
                    <a:endParaRPr lang="he-IL" sz="1400" b="1" dirty="0"/>
                  </a:p>
                </p:txBody>
              </p:sp>
            </mc:Choice>
            <mc:Fallback xmlns="">
              <p:sp>
                <p:nvSpPr>
                  <p:cNvPr id="14" name="TextBox 1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973217" y="4250537"/>
                    <a:ext cx="2108719" cy="307777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/>
                    </a:stretch>
                  </a:blipFill>
                  <a:ln>
                    <a:solidFill>
                      <a:schemeClr val="tx1"/>
                    </a:solidFill>
                  </a:ln>
                </p:spPr>
                <p:txBody>
                  <a:bodyPr/>
                  <a:lstStyle/>
                  <a:p>
                    <a:r>
                      <a:rPr lang="he-IL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5" name="Rectangle 14"/>
              <p:cNvSpPr/>
              <p:nvPr/>
            </p:nvSpPr>
            <p:spPr>
              <a:xfrm>
                <a:off x="2771193" y="4030825"/>
                <a:ext cx="4404048" cy="69979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 b="1"/>
              </a:p>
            </p:txBody>
          </p:sp>
        </p:grpSp>
        <p:cxnSp>
          <p:nvCxnSpPr>
            <p:cNvPr id="18" name="Straight Connector 17"/>
            <p:cNvCxnSpPr/>
            <p:nvPr/>
          </p:nvCxnSpPr>
          <p:spPr>
            <a:xfrm flipH="1">
              <a:off x="2771192" y="3188150"/>
              <a:ext cx="363893" cy="842675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3592286" y="3180812"/>
              <a:ext cx="3582955" cy="850013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62312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056E4-9CCE-4735-922C-C6EF85E3B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2080" y="1327607"/>
            <a:ext cx="9905999" cy="5219999"/>
          </a:xfrm>
        </p:spPr>
        <p:txBody>
          <a:bodyPr>
            <a:normAutofit lnSpcReduction="10000"/>
          </a:bodyPr>
          <a:lstStyle/>
          <a:p>
            <a:pPr algn="r" rtl="1"/>
            <a:r>
              <a:rPr lang="he-IL" sz="2800" cap="all" dirty="0"/>
              <a:t>המטבע הוצג לעולם בשנת 2009 ע"י </a:t>
            </a:r>
            <a:r>
              <a:rPr lang="en-US" sz="2800" cap="all" dirty="0"/>
              <a:t>Satoshi Nakamoto</a:t>
            </a:r>
            <a:r>
              <a:rPr lang="he-IL" sz="2800" cap="all" dirty="0"/>
              <a:t> כתוכנת </a:t>
            </a:r>
            <a:r>
              <a:rPr lang="en-US" sz="2800" cap="all" dirty="0"/>
              <a:t>open source</a:t>
            </a:r>
            <a:r>
              <a:rPr lang="he-IL" sz="2800" cap="all" dirty="0"/>
              <a:t>.</a:t>
            </a:r>
          </a:p>
          <a:p>
            <a:pPr algn="r" rtl="1"/>
            <a:r>
              <a:rPr lang="he-IL" sz="2800" cap="all" dirty="0"/>
              <a:t>עסקאות המתבצעות ברשת נרשמות ב"ספר חשבונות" ציבורי הנקרא </a:t>
            </a:r>
            <a:r>
              <a:rPr lang="en-US" sz="2800" cap="all" dirty="0"/>
              <a:t>Block Chain</a:t>
            </a:r>
            <a:r>
              <a:rPr lang="he-IL" sz="2800" cap="all" dirty="0"/>
              <a:t>. </a:t>
            </a:r>
          </a:p>
          <a:p>
            <a:pPr algn="r" rtl="1">
              <a:lnSpc>
                <a:spcPct val="130000"/>
              </a:lnSpc>
            </a:pPr>
            <a:r>
              <a:rPr lang="he-IL" sz="2800" cap="all" dirty="0"/>
              <a:t>ה</a:t>
            </a:r>
            <a:r>
              <a:rPr lang="en-US" sz="2800" cap="all" dirty="0"/>
              <a:t> Bitcoin</a:t>
            </a:r>
            <a:r>
              <a:rPr lang="he-IL" sz="2800" cap="all" dirty="0"/>
              <a:t>הוא למעשה כסף אלקטרוני מבוזר, ערכו נקבע על ידי כוחות השוק (ביקוש והיצע). וכללי העבודה עם המטבע מנוהלים על ידי המשתמשים ברשת.</a:t>
            </a:r>
          </a:p>
          <a:p>
            <a:pPr algn="r" rtl="1">
              <a:lnSpc>
                <a:spcPct val="130000"/>
              </a:lnSpc>
            </a:pPr>
            <a:r>
              <a:rPr lang="he-IL" sz="2800" cap="all" dirty="0"/>
              <a:t>כל אדם יכול למעשה להפיק </a:t>
            </a:r>
            <a:r>
              <a:rPr lang="en-US" sz="2800" cap="all" dirty="0"/>
              <a:t>Bitcoin</a:t>
            </a:r>
            <a:r>
              <a:rPr lang="he-IL" sz="2800" cap="all" dirty="0"/>
              <a:t> בתהליך הנקרא "כרייה", מדובר  בהוספת בלוק חדש לשרשרת ותחזוקת ה</a:t>
            </a:r>
            <a:r>
              <a:rPr lang="en-US" sz="2800" cap="all" dirty="0"/>
              <a:t>Block Chain-</a:t>
            </a:r>
            <a:r>
              <a:rPr lang="he-IL" sz="2800" cap="all" dirty="0"/>
              <a:t>.</a:t>
            </a:r>
          </a:p>
          <a:p>
            <a:pPr algn="r" rtl="1">
              <a:lnSpc>
                <a:spcPct val="130000"/>
              </a:lnSpc>
            </a:pPr>
            <a:endParaRPr lang="he-IL" sz="2800" cap="all" dirty="0"/>
          </a:p>
          <a:p>
            <a:pPr marL="0" indent="0" algn="r" rtl="1">
              <a:buNone/>
            </a:pPr>
            <a:endParaRPr lang="en-US" sz="2800" cap="all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F166343A-23DE-407E-A4AC-8C88FE1C1EEA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143000" y="310393"/>
            <a:ext cx="9906000" cy="916547"/>
          </a:xfrm>
        </p:spPr>
        <p:txBody>
          <a:bodyPr>
            <a:normAutofit/>
          </a:bodyPr>
          <a:lstStyle/>
          <a:p>
            <a:pPr algn="ctr"/>
            <a:r>
              <a:rPr lang="en-US" sz="5400" b="1" u="sng" dirty="0">
                <a:latin typeface="+mn-lt"/>
                <a:ea typeface="+mn-ea"/>
                <a:cs typeface="+mn-cs"/>
              </a:rPr>
              <a:t>Bitcoin </a:t>
            </a:r>
            <a:r>
              <a:rPr lang="he-IL" sz="5400" b="1" u="sng" dirty="0">
                <a:latin typeface="+mn-lt"/>
                <a:ea typeface="+mn-ea"/>
                <a:cs typeface="+mn-cs"/>
              </a:rPr>
              <a:t>מטבע ה</a:t>
            </a:r>
            <a:endParaRPr lang="en-ZA" sz="5400" b="1" u="sng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3424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B21B0-8069-4D38-BCCA-F600BE2CF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2873" y="1009669"/>
            <a:ext cx="10896272" cy="5074102"/>
          </a:xfrm>
        </p:spPr>
        <p:txBody>
          <a:bodyPr>
            <a:noAutofit/>
          </a:bodyPr>
          <a:lstStyle/>
          <a:p>
            <a:pPr algn="r" rtl="1"/>
            <a:r>
              <a:rPr lang="he-IL" sz="2800" dirty="0"/>
              <a:t>מבנה נתונים המזכיר רשימה מקושרת</a:t>
            </a:r>
          </a:p>
          <a:p>
            <a:pPr algn="r" rtl="1"/>
            <a:r>
              <a:rPr lang="he-IL" sz="2800" dirty="0"/>
              <a:t> ה </a:t>
            </a:r>
            <a:r>
              <a:rPr lang="en-US" sz="2800" dirty="0"/>
              <a:t>Block Chain</a:t>
            </a:r>
            <a:r>
              <a:rPr lang="he-IL" sz="2800" dirty="0"/>
              <a:t> זמין להורדה ברשת באופן חופשי</a:t>
            </a:r>
          </a:p>
          <a:p>
            <a:pPr algn="r" rtl="1"/>
            <a:r>
              <a:rPr lang="he-IL" sz="2800" dirty="0"/>
              <a:t>כל </a:t>
            </a:r>
            <a:r>
              <a:rPr lang="en-US" sz="2800" dirty="0"/>
              <a:t>Block</a:t>
            </a:r>
            <a:r>
              <a:rPr lang="he-IL" sz="2800" dirty="0"/>
              <a:t> מכיל מספר עסקאות משתנה, </a:t>
            </a:r>
            <a:r>
              <a:rPr lang="en-US" sz="2800" dirty="0"/>
              <a:t>pointer</a:t>
            </a:r>
            <a:r>
              <a:rPr lang="he-IL" sz="2800" dirty="0"/>
              <a:t> ל- </a:t>
            </a:r>
            <a:r>
              <a:rPr lang="en-US" sz="2800" dirty="0"/>
              <a:t>Block</a:t>
            </a:r>
            <a:r>
              <a:rPr lang="he-IL" sz="2800" dirty="0"/>
              <a:t> הקודם ועוד...</a:t>
            </a:r>
          </a:p>
          <a:p>
            <a:pPr algn="r" rtl="1"/>
            <a:endParaRPr lang="he-IL" sz="2800" dirty="0"/>
          </a:p>
          <a:p>
            <a:pPr algn="r" rtl="1"/>
            <a:endParaRPr lang="he-IL" sz="2800" dirty="0"/>
          </a:p>
          <a:p>
            <a:pPr marL="0" indent="0" algn="r" rtl="1">
              <a:buNone/>
            </a:pPr>
            <a:endParaRPr lang="he-IL" sz="2800" dirty="0"/>
          </a:p>
          <a:p>
            <a:pPr algn="r" rtl="1"/>
            <a:endParaRPr lang="he-IL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F04A0-D9DE-4E21-AF0D-29E0D126BAA4}"/>
              </a:ext>
            </a:extLst>
          </p:cNvPr>
          <p:cNvSpPr txBox="1"/>
          <p:nvPr/>
        </p:nvSpPr>
        <p:spPr>
          <a:xfrm>
            <a:off x="1275150" y="0"/>
            <a:ext cx="94040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/>
              <a:t>BLOCK CHAIN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2855829" y="3429000"/>
            <a:ext cx="6946086" cy="2676151"/>
            <a:chOff x="1056692" y="3985394"/>
            <a:chExt cx="8413327" cy="3577186"/>
          </a:xfrm>
        </p:grpSpPr>
        <p:pic>
          <p:nvPicPr>
            <p:cNvPr id="15" name="תמונה 1">
              <a:extLst>
                <a:ext uri="{FF2B5EF4-FFF2-40B4-BE49-F238E27FC236}">
                  <a16:creationId xmlns:a16="http://schemas.microsoft.com/office/drawing/2014/main" id="{2CE5F406-7585-411E-B773-B48DE1EFDFAF}"/>
                </a:ext>
              </a:extLst>
            </p:cNvPr>
            <p:cNvPicPr>
              <a:picLocks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6692" y="3985394"/>
              <a:ext cx="8413327" cy="3577186"/>
            </a:xfrm>
            <a:prstGeom prst="rect">
              <a:avLst/>
            </a:prstGeom>
            <a:noFill/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094C11-B286-46B8-9958-49AD96641C2A}"/>
                </a:ext>
              </a:extLst>
            </p:cNvPr>
            <p:cNvCxnSpPr/>
            <p:nvPr/>
          </p:nvCxnSpPr>
          <p:spPr>
            <a:xfrm>
              <a:off x="4437600" y="4929275"/>
              <a:ext cx="165151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4B6B9C-FDA5-49DA-A9A8-8A2B1392398D}"/>
                </a:ext>
              </a:extLst>
            </p:cNvPr>
            <p:cNvCxnSpPr/>
            <p:nvPr/>
          </p:nvCxnSpPr>
          <p:spPr>
            <a:xfrm>
              <a:off x="1273333" y="4929275"/>
              <a:ext cx="167411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C9ECE21-1D0A-4F09-90B8-09632BA93ED2}"/>
                </a:ext>
              </a:extLst>
            </p:cNvPr>
            <p:cNvCxnSpPr/>
            <p:nvPr/>
          </p:nvCxnSpPr>
          <p:spPr>
            <a:xfrm>
              <a:off x="7562199" y="4932371"/>
              <a:ext cx="167411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8C88BE-A5A0-4204-A7FC-833E6190387A}"/>
                </a:ext>
              </a:extLst>
            </p:cNvPr>
            <p:cNvSpPr txBox="1"/>
            <p:nvPr/>
          </p:nvSpPr>
          <p:spPr>
            <a:xfrm>
              <a:off x="4793790" y="5007049"/>
              <a:ext cx="939132" cy="4114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Nonce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E3F8609-96B6-4355-B521-4A1928E328D3}"/>
                </a:ext>
              </a:extLst>
            </p:cNvPr>
            <p:cNvSpPr txBox="1"/>
            <p:nvPr/>
          </p:nvSpPr>
          <p:spPr>
            <a:xfrm>
              <a:off x="1677446" y="5007049"/>
              <a:ext cx="939132" cy="4114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Nonce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5438B69-8020-49A9-A6F8-CEE5C850B7C6}"/>
                </a:ext>
              </a:extLst>
            </p:cNvPr>
            <p:cNvSpPr txBox="1"/>
            <p:nvPr/>
          </p:nvSpPr>
          <p:spPr>
            <a:xfrm>
              <a:off x="8097349" y="5047948"/>
              <a:ext cx="939132" cy="4114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Nonce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7272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B21B0-8069-4D38-BCCA-F600BE2CF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2873" y="1009669"/>
            <a:ext cx="10896272" cy="5074102"/>
          </a:xfrm>
        </p:spPr>
        <p:txBody>
          <a:bodyPr>
            <a:noAutofit/>
          </a:bodyPr>
          <a:lstStyle/>
          <a:p>
            <a:pPr algn="r" rtl="1"/>
            <a:r>
              <a:rPr lang="he-IL" sz="2800" dirty="0"/>
              <a:t>מבנה נתונים המזכיר רשימה מקושרת, והוא למעשה התשתית לרשת ה</a:t>
            </a:r>
            <a:r>
              <a:rPr lang="en-US" sz="2800" dirty="0"/>
              <a:t>Bitcoin</a:t>
            </a:r>
            <a:r>
              <a:rPr lang="he-IL" sz="2800" dirty="0"/>
              <a:t>. ה </a:t>
            </a:r>
            <a:r>
              <a:rPr lang="en-US" sz="2800" dirty="0"/>
              <a:t>Block Chain</a:t>
            </a:r>
            <a:r>
              <a:rPr lang="he-IL" sz="2800" dirty="0"/>
              <a:t> זמין להורדה ברשת באופן חופשי, כאשר משתמש מוריד את ה</a:t>
            </a:r>
            <a:r>
              <a:rPr lang="en-US" sz="2800" dirty="0"/>
              <a:t> Block Chain</a:t>
            </a:r>
            <a:r>
              <a:rPr lang="he-IL" sz="2800" dirty="0"/>
              <a:t> למחשב האישי שלו הוא יכול לראות את הבלוקים הבונים את השרשרת ועל פי כללי העבודה ברשת להוסיף בלוקים לשרשרת.</a:t>
            </a:r>
          </a:p>
          <a:p>
            <a:pPr algn="r" rtl="1"/>
            <a:r>
              <a:rPr lang="he-IL" sz="2800" dirty="0"/>
              <a:t>כל </a:t>
            </a:r>
            <a:r>
              <a:rPr lang="en-US" sz="2800" dirty="0"/>
              <a:t>Block</a:t>
            </a:r>
            <a:r>
              <a:rPr lang="he-IL" sz="2800" dirty="0"/>
              <a:t> מכיל מספר עסקאות משתנה, </a:t>
            </a:r>
            <a:r>
              <a:rPr lang="en-US" sz="2800" dirty="0"/>
              <a:t>pointer</a:t>
            </a:r>
            <a:r>
              <a:rPr lang="he-IL" sz="2800" dirty="0"/>
              <a:t> ל- </a:t>
            </a:r>
            <a:r>
              <a:rPr lang="en-US" sz="2800" dirty="0"/>
              <a:t>Block</a:t>
            </a:r>
            <a:r>
              <a:rPr lang="he-IL" sz="2800" dirty="0"/>
              <a:t> הקודם ועוד...</a:t>
            </a:r>
          </a:p>
          <a:p>
            <a:pPr algn="r" rtl="1"/>
            <a:endParaRPr lang="he-IL" sz="2800" dirty="0"/>
          </a:p>
          <a:p>
            <a:pPr algn="r" rtl="1"/>
            <a:endParaRPr lang="he-IL" sz="2800" dirty="0"/>
          </a:p>
          <a:p>
            <a:pPr marL="0" indent="0" algn="r" rtl="1">
              <a:buNone/>
            </a:pPr>
            <a:endParaRPr lang="he-IL" sz="2800" dirty="0"/>
          </a:p>
          <a:p>
            <a:pPr algn="r" rtl="1"/>
            <a:endParaRPr lang="he-IL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F04A0-D9DE-4E21-AF0D-29E0D126BAA4}"/>
              </a:ext>
            </a:extLst>
          </p:cNvPr>
          <p:cNvSpPr txBox="1"/>
          <p:nvPr/>
        </p:nvSpPr>
        <p:spPr>
          <a:xfrm>
            <a:off x="1275150" y="0"/>
            <a:ext cx="94040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/>
              <a:t>BLOCK CHAIN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2504136" y="3918801"/>
            <a:ext cx="6946086" cy="2676151"/>
            <a:chOff x="1056692" y="3985394"/>
            <a:chExt cx="8413327" cy="3577186"/>
          </a:xfrm>
        </p:grpSpPr>
        <p:pic>
          <p:nvPicPr>
            <p:cNvPr id="15" name="תמונה 1">
              <a:extLst>
                <a:ext uri="{FF2B5EF4-FFF2-40B4-BE49-F238E27FC236}">
                  <a16:creationId xmlns:a16="http://schemas.microsoft.com/office/drawing/2014/main" id="{2CE5F406-7585-411E-B773-B48DE1EFDFAF}"/>
                </a:ext>
              </a:extLst>
            </p:cNvPr>
            <p:cNvPicPr>
              <a:picLocks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6692" y="3985394"/>
              <a:ext cx="8413327" cy="3577186"/>
            </a:xfrm>
            <a:prstGeom prst="rect">
              <a:avLst/>
            </a:prstGeom>
            <a:noFill/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094C11-B286-46B8-9958-49AD96641C2A}"/>
                </a:ext>
              </a:extLst>
            </p:cNvPr>
            <p:cNvCxnSpPr/>
            <p:nvPr/>
          </p:nvCxnSpPr>
          <p:spPr>
            <a:xfrm>
              <a:off x="4437600" y="4929275"/>
              <a:ext cx="165151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4B6B9C-FDA5-49DA-A9A8-8A2B1392398D}"/>
                </a:ext>
              </a:extLst>
            </p:cNvPr>
            <p:cNvCxnSpPr/>
            <p:nvPr/>
          </p:nvCxnSpPr>
          <p:spPr>
            <a:xfrm>
              <a:off x="1273333" y="4929275"/>
              <a:ext cx="167411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C9ECE21-1D0A-4F09-90B8-09632BA93ED2}"/>
                </a:ext>
              </a:extLst>
            </p:cNvPr>
            <p:cNvCxnSpPr/>
            <p:nvPr/>
          </p:nvCxnSpPr>
          <p:spPr>
            <a:xfrm>
              <a:off x="7562199" y="4932371"/>
              <a:ext cx="167411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8C88BE-A5A0-4204-A7FC-833E6190387A}"/>
                </a:ext>
              </a:extLst>
            </p:cNvPr>
            <p:cNvSpPr txBox="1"/>
            <p:nvPr/>
          </p:nvSpPr>
          <p:spPr>
            <a:xfrm>
              <a:off x="4793790" y="5007049"/>
              <a:ext cx="939132" cy="4114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Nonce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E3F8609-96B6-4355-B521-4A1928E328D3}"/>
                </a:ext>
              </a:extLst>
            </p:cNvPr>
            <p:cNvSpPr txBox="1"/>
            <p:nvPr/>
          </p:nvSpPr>
          <p:spPr>
            <a:xfrm>
              <a:off x="1677446" y="5007049"/>
              <a:ext cx="939132" cy="4114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Nonce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5438B69-8020-49A9-A6F8-CEE5C850B7C6}"/>
                </a:ext>
              </a:extLst>
            </p:cNvPr>
            <p:cNvSpPr txBox="1"/>
            <p:nvPr/>
          </p:nvSpPr>
          <p:spPr>
            <a:xfrm>
              <a:off x="8097349" y="5047948"/>
              <a:ext cx="939132" cy="4114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Nonce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7497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0595" y="-55234"/>
            <a:ext cx="10350372" cy="1020812"/>
          </a:xfrm>
        </p:spPr>
        <p:txBody>
          <a:bodyPr>
            <a:noAutofit/>
          </a:bodyPr>
          <a:lstStyle/>
          <a:p>
            <a:pPr algn="ctr"/>
            <a:r>
              <a:rPr lang="he-IL" sz="4800" b="1" u="sng" dirty="0">
                <a:latin typeface="Arial" panose="020B0604020202020204" pitchFamily="34" charset="0"/>
                <a:cs typeface="Arial" panose="020B0604020202020204" pitchFamily="34" charset="0"/>
              </a:rPr>
              <a:t>קונצנזוס ביצירת המטבע</a:t>
            </a:r>
            <a:endParaRPr lang="he-IL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396" y="1065177"/>
            <a:ext cx="10911207" cy="4819816"/>
          </a:xfrm>
        </p:spPr>
        <p:txBody>
          <a:bodyPr/>
          <a:lstStyle/>
          <a:p>
            <a:pPr algn="r" rtl="1"/>
            <a:r>
              <a:rPr lang="he-IL" dirty="0"/>
              <a:t>כאשר 2 משתמשים ניסו באותו הזמן להוסיף </a:t>
            </a:r>
            <a:r>
              <a:rPr lang="en-US" dirty="0"/>
              <a:t>Block</a:t>
            </a:r>
            <a:r>
              <a:rPr lang="he-IL" dirty="0"/>
              <a:t> לשרשרת נוצר פיצול או "חוסר קונצנזוס"</a:t>
            </a:r>
          </a:p>
          <a:p>
            <a:pPr algn="r" rtl="1"/>
            <a:r>
              <a:rPr lang="he-IL" dirty="0"/>
              <a:t>משתמשים אחרים אשר יוסיפו בלוקים לשרשרת יבחרו באחד משני הענפים. </a:t>
            </a:r>
          </a:p>
          <a:p>
            <a:pPr algn="r" rtl="1"/>
            <a:r>
              <a:rPr lang="he-IL" dirty="0"/>
              <a:t>עסקה כחלק מ</a:t>
            </a:r>
            <a:r>
              <a:rPr lang="en-US" dirty="0"/>
              <a:t>Block </a:t>
            </a:r>
            <a:r>
              <a:rPr lang="he-IL" dirty="0"/>
              <a:t> "תאושר" סופית רק לאחר הוספת 6 בלוקים חדשים אחריה</a:t>
            </a:r>
          </a:p>
          <a:p>
            <a:pPr algn="r" rtl="1"/>
            <a:r>
              <a:rPr lang="he-IL" dirty="0"/>
              <a:t>כעת ה-</a:t>
            </a:r>
            <a:r>
              <a:rPr lang="en-US" dirty="0"/>
              <a:t> Block</a:t>
            </a:r>
            <a:r>
              <a:rPr lang="he-IL" dirty="0"/>
              <a:t>מהפיצול השני ימחק מהשרשרת.</a:t>
            </a:r>
          </a:p>
        </p:txBody>
      </p:sp>
      <p:grpSp>
        <p:nvGrpSpPr>
          <p:cNvPr id="39" name="קבוצה 38">
            <a:extLst>
              <a:ext uri="{FF2B5EF4-FFF2-40B4-BE49-F238E27FC236}">
                <a16:creationId xmlns:a16="http://schemas.microsoft.com/office/drawing/2014/main" id="{6AAD9AAD-ECA4-4FEC-8FF7-C4A9C2319900}"/>
              </a:ext>
            </a:extLst>
          </p:cNvPr>
          <p:cNvGrpSpPr/>
          <p:nvPr/>
        </p:nvGrpSpPr>
        <p:grpSpPr>
          <a:xfrm>
            <a:off x="1050595" y="3725073"/>
            <a:ext cx="10739330" cy="1620993"/>
            <a:chOff x="1068507" y="4302535"/>
            <a:chExt cx="10739330" cy="1620993"/>
          </a:xfrm>
        </p:grpSpPr>
        <p:cxnSp>
          <p:nvCxnSpPr>
            <p:cNvPr id="31" name="Straight Connector 31">
              <a:extLst>
                <a:ext uri="{FF2B5EF4-FFF2-40B4-BE49-F238E27FC236}">
                  <a16:creationId xmlns:a16="http://schemas.microsoft.com/office/drawing/2014/main" id="{E9E3206C-777A-42FF-9DC1-CAF41C8E4E24}"/>
                </a:ext>
              </a:extLst>
            </p:cNvPr>
            <p:cNvCxnSpPr/>
            <p:nvPr/>
          </p:nvCxnSpPr>
          <p:spPr>
            <a:xfrm>
              <a:off x="6019857" y="4657475"/>
              <a:ext cx="767441" cy="0"/>
            </a:xfrm>
            <a:prstGeom prst="line">
              <a:avLst/>
            </a:prstGeom>
          </p:spPr>
          <p:style>
            <a:lnRef idx="1">
              <a:schemeClr val="accent2">
                <a:lumMod val="67000"/>
              </a:schemeClr>
            </a:lnRef>
            <a:fillRef idx="0">
              <a:schemeClr val="accent2">
                <a:lumMod val="67000"/>
              </a:schemeClr>
            </a:fillRef>
            <a:effectRef idx="0">
              <a:schemeClr val="accent2">
                <a:lumMod val="67000"/>
              </a:schemeClr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E53197A-D73F-4EEA-AA13-655BB32DFC24}"/>
                </a:ext>
              </a:extLst>
            </p:cNvPr>
            <p:cNvCxnSpPr/>
            <p:nvPr/>
          </p:nvCxnSpPr>
          <p:spPr>
            <a:xfrm>
              <a:off x="7268794" y="4657475"/>
              <a:ext cx="767441" cy="0"/>
            </a:xfrm>
            <a:prstGeom prst="line">
              <a:avLst/>
            </a:prstGeom>
          </p:spPr>
          <p:style>
            <a:lnRef idx="1">
              <a:schemeClr val="accent2">
                <a:lumMod val="67000"/>
              </a:schemeClr>
            </a:lnRef>
            <a:fillRef idx="0">
              <a:schemeClr val="accent2">
                <a:lumMod val="67000"/>
              </a:schemeClr>
            </a:fillRef>
            <a:effectRef idx="0">
              <a:schemeClr val="accent2">
                <a:lumMod val="67000"/>
              </a:schemeClr>
            </a:effectRef>
            <a:fontRef idx="minor">
              <a:schemeClr val="tx1"/>
            </a:fontRef>
          </p:style>
        </p:cxnSp>
        <p:cxnSp>
          <p:nvCxnSpPr>
            <p:cNvPr id="33" name="Straight Connector 31">
              <a:extLst>
                <a:ext uri="{FF2B5EF4-FFF2-40B4-BE49-F238E27FC236}">
                  <a16:creationId xmlns:a16="http://schemas.microsoft.com/office/drawing/2014/main" id="{FD5EC38E-4059-422D-97EB-0F0A6F558E96}"/>
                </a:ext>
              </a:extLst>
            </p:cNvPr>
            <p:cNvCxnSpPr/>
            <p:nvPr/>
          </p:nvCxnSpPr>
          <p:spPr>
            <a:xfrm>
              <a:off x="9861145" y="4657475"/>
              <a:ext cx="767441" cy="0"/>
            </a:xfrm>
            <a:prstGeom prst="line">
              <a:avLst/>
            </a:prstGeom>
          </p:spPr>
          <p:style>
            <a:lnRef idx="1">
              <a:schemeClr val="accent2">
                <a:lumMod val="67000"/>
              </a:schemeClr>
            </a:lnRef>
            <a:fillRef idx="0">
              <a:schemeClr val="accent2">
                <a:lumMod val="67000"/>
              </a:schemeClr>
            </a:fillRef>
            <a:effectRef idx="0">
              <a:schemeClr val="accent2">
                <a:lumMod val="67000"/>
              </a:schemeClr>
            </a:effectRef>
            <a:fontRef idx="minor">
              <a:schemeClr val="tx1"/>
            </a:fontRef>
          </p:style>
        </p:cxnSp>
        <p:grpSp>
          <p:nvGrpSpPr>
            <p:cNvPr id="38" name="קבוצה 37">
              <a:extLst>
                <a:ext uri="{FF2B5EF4-FFF2-40B4-BE49-F238E27FC236}">
                  <a16:creationId xmlns:a16="http://schemas.microsoft.com/office/drawing/2014/main" id="{4900DC01-0DC8-43F2-85DB-C7DA1AF890C1}"/>
                </a:ext>
              </a:extLst>
            </p:cNvPr>
            <p:cNvGrpSpPr/>
            <p:nvPr/>
          </p:nvGrpSpPr>
          <p:grpSpPr>
            <a:xfrm>
              <a:off x="1068507" y="4302535"/>
              <a:ext cx="10739330" cy="1620993"/>
              <a:chOff x="1345344" y="4520649"/>
              <a:chExt cx="10739330" cy="1620993"/>
            </a:xfrm>
          </p:grpSpPr>
          <p:grpSp>
            <p:nvGrpSpPr>
              <p:cNvPr id="4" name="Group 39">
                <a:extLst>
                  <a:ext uri="{FF2B5EF4-FFF2-40B4-BE49-F238E27FC236}">
                    <a16:creationId xmlns:a16="http://schemas.microsoft.com/office/drawing/2014/main" id="{6D83D948-D629-498C-A6DF-2E1F13F8F1C6}"/>
                  </a:ext>
                </a:extLst>
              </p:cNvPr>
              <p:cNvGrpSpPr/>
              <p:nvPr/>
            </p:nvGrpSpPr>
            <p:grpSpPr>
              <a:xfrm>
                <a:off x="1345344" y="4520649"/>
                <a:ext cx="10739330" cy="1285705"/>
                <a:chOff x="1815695" y="4825452"/>
                <a:chExt cx="9490819" cy="1116879"/>
              </a:xfrm>
            </p:grpSpPr>
            <p:grpSp>
              <p:nvGrpSpPr>
                <p:cNvPr id="9" name="Group 17">
                  <a:extLst>
                    <a:ext uri="{FF2B5EF4-FFF2-40B4-BE49-F238E27FC236}">
                      <a16:creationId xmlns:a16="http://schemas.microsoft.com/office/drawing/2014/main" id="{287F92DF-D108-4846-8E5D-76614B0480AC}"/>
                    </a:ext>
                  </a:extLst>
                </p:cNvPr>
                <p:cNvGrpSpPr/>
                <p:nvPr/>
              </p:nvGrpSpPr>
              <p:grpSpPr>
                <a:xfrm>
                  <a:off x="1815695" y="5091913"/>
                  <a:ext cx="7047008" cy="850418"/>
                  <a:chOff x="-88730" y="330919"/>
                  <a:chExt cx="3942259" cy="502485"/>
                </a:xfrm>
              </p:grpSpPr>
              <p:cxnSp>
                <p:nvCxnSpPr>
                  <p:cNvPr id="10" name="Straight Connector 18">
                    <a:extLst>
                      <a:ext uri="{FF2B5EF4-FFF2-40B4-BE49-F238E27FC236}">
                        <a16:creationId xmlns:a16="http://schemas.microsoft.com/office/drawing/2014/main" id="{EA482879-C64F-466D-9A56-863F3C981BB8}"/>
                      </a:ext>
                    </a:extLst>
                  </p:cNvPr>
                  <p:cNvCxnSpPr/>
                  <p:nvPr/>
                </p:nvCxnSpPr>
                <p:spPr>
                  <a:xfrm>
                    <a:off x="3476935" y="348421"/>
                    <a:ext cx="376594" cy="0"/>
                  </a:xfrm>
                  <a:prstGeom prst="line">
                    <a:avLst/>
                  </a:prstGeom>
                </p:spPr>
                <p:style>
                  <a:lnRef idx="1">
                    <a:schemeClr val="accent2">
                      <a:lumMod val="67000"/>
                    </a:schemeClr>
                  </a:lnRef>
                  <a:fillRef idx="0">
                    <a:schemeClr val="accent2">
                      <a:lumMod val="67000"/>
                    </a:schemeClr>
                  </a:fillRef>
                  <a:effectRef idx="0">
                    <a:schemeClr val="accent2">
                      <a:lumMod val="67000"/>
                    </a:schemeClr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3" name="Group 25">
                    <a:extLst>
                      <a:ext uri="{FF2B5EF4-FFF2-40B4-BE49-F238E27FC236}">
                        <a16:creationId xmlns:a16="http://schemas.microsoft.com/office/drawing/2014/main" id="{9463191F-3F9C-4CC3-A782-75980F9AFFA9}"/>
                      </a:ext>
                    </a:extLst>
                  </p:cNvPr>
                  <p:cNvGrpSpPr/>
                  <p:nvPr/>
                </p:nvGrpSpPr>
                <p:grpSpPr>
                  <a:xfrm>
                    <a:off x="-88730" y="330919"/>
                    <a:ext cx="2016695" cy="502485"/>
                    <a:chOff x="-97201" y="337690"/>
                    <a:chExt cx="2209232" cy="598707"/>
                  </a:xfrm>
                </p:grpSpPr>
                <p:cxnSp>
                  <p:nvCxnSpPr>
                    <p:cNvPr id="17" name="Straight Connector 29">
                      <a:extLst>
                        <a:ext uri="{FF2B5EF4-FFF2-40B4-BE49-F238E27FC236}">
                          <a16:creationId xmlns:a16="http://schemas.microsoft.com/office/drawing/2014/main" id="{CB9A1B22-B6B1-4CEF-871C-7D692CB01E8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95563" y="615764"/>
                      <a:ext cx="415636" cy="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2">
                        <a:lumMod val="67000"/>
                      </a:schemeClr>
                    </a:lnRef>
                    <a:fillRef idx="0">
                      <a:schemeClr val="accent2">
                        <a:lumMod val="67000"/>
                      </a:schemeClr>
                    </a:fillRef>
                    <a:effectRef idx="0">
                      <a:schemeClr val="accent2">
                        <a:lumMod val="67000"/>
                      </a:schemeClr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" name="Rounded Rectangle 18">
                      <a:extLst>
                        <a:ext uri="{FF2B5EF4-FFF2-40B4-BE49-F238E27FC236}">
                          <a16:creationId xmlns:a16="http://schemas.microsoft.com/office/drawing/2014/main" id="{E3ECA1F1-E4FA-43C6-A7FB-9A49E34C7B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97201" y="413205"/>
                      <a:ext cx="546548" cy="410103"/>
                    </a:xfrm>
                    <a:prstGeom prst="roundRect">
                      <a:avLst/>
                    </a:prstGeom>
                    <a:gradFill flip="none" rotWithShape="1">
                      <a:gsLst>
                        <a:gs pos="0">
                          <a:schemeClr val="accent2">
                            <a:lumMod val="67000"/>
                          </a:schemeClr>
                        </a:gs>
                        <a:gs pos="48000">
                          <a:schemeClr val="accent2">
                            <a:lumMod val="97000"/>
                            <a:lumOff val="3000"/>
                          </a:schemeClr>
                        </a:gs>
                        <a:gs pos="100000">
                          <a:schemeClr val="accent2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1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Bitcoin</a:t>
                      </a:r>
                    </a:p>
                  </p:txBody>
                </p:sp>
                <p:grpSp>
                  <p:nvGrpSpPr>
                    <p:cNvPr id="18" name="Group 30">
                      <a:extLst>
                        <a:ext uri="{FF2B5EF4-FFF2-40B4-BE49-F238E27FC236}">
                          <a16:creationId xmlns:a16="http://schemas.microsoft.com/office/drawing/2014/main" id="{B909F4AA-73F9-410B-85DF-E85D5F37770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06344" y="337690"/>
                      <a:ext cx="1105687" cy="598707"/>
                      <a:chOff x="-881833" y="337690"/>
                      <a:chExt cx="1105687" cy="598707"/>
                    </a:xfrm>
                  </p:grpSpPr>
                  <p:cxnSp>
                    <p:nvCxnSpPr>
                      <p:cNvPr id="19" name="Straight Connector 31">
                        <a:extLst>
                          <a:ext uri="{FF2B5EF4-FFF2-40B4-BE49-F238E27FC236}">
                            <a16:creationId xmlns:a16="http://schemas.microsoft.com/office/drawing/2014/main" id="{1CCA8109-C006-4D56-9A9D-A59A07D85210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-191782" y="354396"/>
                        <a:ext cx="415636" cy="0"/>
                      </a:xfrm>
                      <a:prstGeom prst="line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" name="Elbow Connector 21">
                        <a:extLst>
                          <a:ext uri="{FF2B5EF4-FFF2-40B4-BE49-F238E27FC236}">
                            <a16:creationId xmlns:a16="http://schemas.microsoft.com/office/drawing/2014/main" id="{B8C4A3AF-17B8-4B34-8665-80B0C898C77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-876289" y="615764"/>
                        <a:ext cx="526230" cy="320633"/>
                      </a:xfrm>
                      <a:prstGeom prst="bentConnector3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" name="Elbow Connector 22">
                        <a:extLst>
                          <a:ext uri="{FF2B5EF4-FFF2-40B4-BE49-F238E27FC236}">
                            <a16:creationId xmlns:a16="http://schemas.microsoft.com/office/drawing/2014/main" id="{03DA4461-7182-40FE-9647-C6C4AAA2805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-881833" y="337690"/>
                        <a:ext cx="531775" cy="274810"/>
                      </a:xfrm>
                      <a:prstGeom prst="bentConnector3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</p:grpSp>
            <p:sp>
              <p:nvSpPr>
                <p:cNvPr id="6" name="Text Box 33">
                  <a:extLst>
                    <a:ext uri="{FF2B5EF4-FFF2-40B4-BE49-F238E27FC236}">
                      <a16:creationId xmlns:a16="http://schemas.microsoft.com/office/drawing/2014/main" id="{17D7FBE9-9F78-4DB4-92E3-BB174CD05E2D}"/>
                    </a:ext>
                  </a:extLst>
                </p:cNvPr>
                <p:cNvSpPr txBox="1"/>
                <p:nvPr/>
              </p:nvSpPr>
              <p:spPr>
                <a:xfrm>
                  <a:off x="10787084" y="4825452"/>
                  <a:ext cx="519430" cy="361315"/>
                </a:xfrm>
                <a:prstGeom prst="rect">
                  <a:avLst/>
                </a:prstGeom>
                <a:noFill/>
                <a:ln w="6350">
                  <a:noFill/>
                </a:ln>
                <a:effectLst/>
              </p:spPr>
              <p:style>
                <a:lnRef idx="0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1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lnSpc>
                      <a:spcPct val="115000"/>
                    </a:lnSpc>
                    <a:spcAft>
                      <a:spcPts val="0"/>
                    </a:spcAft>
                  </a:pPr>
                  <a:r>
                    <a:rPr lang="en-US" sz="2000" b="1" dirty="0">
                      <a:solidFill>
                        <a:srgbClr val="4F81BD"/>
                      </a:solidFill>
                      <a:effectLst/>
                      <a:latin typeface="Arial" panose="020B0604020202020204" pitchFamily="34" charset="0"/>
                      <a:ea typeface="Arial" panose="020B0604020202020204" pitchFamily="34" charset="0"/>
                    </a:rPr>
                    <a:t>…</a:t>
                  </a:r>
                  <a:endParaRPr lang="en-US" sz="1100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endParaRPr>
                </a:p>
              </p:txBody>
            </p:sp>
          </p:grpSp>
          <p:sp>
            <p:nvSpPr>
              <p:cNvPr id="27" name="Rounded Rectangle 18">
                <a:extLst>
                  <a:ext uri="{FF2B5EF4-FFF2-40B4-BE49-F238E27FC236}">
                    <a16:creationId xmlns:a16="http://schemas.microsoft.com/office/drawing/2014/main" id="{26F8BBAF-9554-43BF-B387-BBCE912B61BA}"/>
                  </a:ext>
                </a:extLst>
              </p:cNvPr>
              <p:cNvSpPr/>
              <p:nvPr/>
            </p:nvSpPr>
            <p:spPr>
              <a:xfrm>
                <a:off x="2692375" y="4955768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28" name="Rounded Rectangle 18">
                <a:extLst>
                  <a:ext uri="{FF2B5EF4-FFF2-40B4-BE49-F238E27FC236}">
                    <a16:creationId xmlns:a16="http://schemas.microsoft.com/office/drawing/2014/main" id="{00A30A82-75B9-4AEE-9FDC-6664DDEDA136}"/>
                  </a:ext>
                </a:extLst>
              </p:cNvPr>
              <p:cNvSpPr/>
              <p:nvPr/>
            </p:nvSpPr>
            <p:spPr>
              <a:xfrm>
                <a:off x="5426376" y="4521695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29" name="Rounded Rectangle 18">
                <a:extLst>
                  <a:ext uri="{FF2B5EF4-FFF2-40B4-BE49-F238E27FC236}">
                    <a16:creationId xmlns:a16="http://schemas.microsoft.com/office/drawing/2014/main" id="{F8A586DC-C491-4525-8E71-3298CB30319B}"/>
                  </a:ext>
                </a:extLst>
              </p:cNvPr>
              <p:cNvSpPr/>
              <p:nvPr/>
            </p:nvSpPr>
            <p:spPr>
              <a:xfrm>
                <a:off x="4172156" y="4521695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30" name="Rounded Rectangle 18">
                <a:extLst>
                  <a:ext uri="{FF2B5EF4-FFF2-40B4-BE49-F238E27FC236}">
                    <a16:creationId xmlns:a16="http://schemas.microsoft.com/office/drawing/2014/main" id="{64ACC76F-10CC-4C4B-BDFC-38324F3AC185}"/>
                  </a:ext>
                </a:extLst>
              </p:cNvPr>
              <p:cNvSpPr/>
              <p:nvPr/>
            </p:nvSpPr>
            <p:spPr>
              <a:xfrm>
                <a:off x="4172157" y="5471069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34" name="Rounded Rectangle 18">
                <a:extLst>
                  <a:ext uri="{FF2B5EF4-FFF2-40B4-BE49-F238E27FC236}">
                    <a16:creationId xmlns:a16="http://schemas.microsoft.com/office/drawing/2014/main" id="{9D3463B4-BAD7-4C21-8BB5-10A632BBB768}"/>
                  </a:ext>
                </a:extLst>
              </p:cNvPr>
              <p:cNvSpPr/>
              <p:nvPr/>
            </p:nvSpPr>
            <p:spPr>
              <a:xfrm>
                <a:off x="10400843" y="4566172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35" name="Rounded Rectangle 18">
                <a:extLst>
                  <a:ext uri="{FF2B5EF4-FFF2-40B4-BE49-F238E27FC236}">
                    <a16:creationId xmlns:a16="http://schemas.microsoft.com/office/drawing/2014/main" id="{30D44A66-3FC4-45A1-9F84-F9D1CFFFECCD}"/>
                  </a:ext>
                </a:extLst>
              </p:cNvPr>
              <p:cNvSpPr/>
              <p:nvPr/>
            </p:nvSpPr>
            <p:spPr>
              <a:xfrm>
                <a:off x="7929352" y="4520650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36" name="Rounded Rectangle 18">
                <a:extLst>
                  <a:ext uri="{FF2B5EF4-FFF2-40B4-BE49-F238E27FC236}">
                    <a16:creationId xmlns:a16="http://schemas.microsoft.com/office/drawing/2014/main" id="{ADB012FF-D255-40FE-B221-89B6591CE69A}"/>
                  </a:ext>
                </a:extLst>
              </p:cNvPr>
              <p:cNvSpPr/>
              <p:nvPr/>
            </p:nvSpPr>
            <p:spPr>
              <a:xfrm>
                <a:off x="6689717" y="4520651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37" name="Rounded Rectangle 18">
                <a:extLst>
                  <a:ext uri="{FF2B5EF4-FFF2-40B4-BE49-F238E27FC236}">
                    <a16:creationId xmlns:a16="http://schemas.microsoft.com/office/drawing/2014/main" id="{8992960E-168C-4C27-A14F-D17F3E854032}"/>
                  </a:ext>
                </a:extLst>
              </p:cNvPr>
              <p:cNvSpPr/>
              <p:nvPr/>
            </p:nvSpPr>
            <p:spPr>
              <a:xfrm>
                <a:off x="9192693" y="4540303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</p:grpSp>
      </p:grpSp>
      <p:sp>
        <p:nvSpPr>
          <p:cNvPr id="40" name="סימן כפל 39">
            <a:extLst>
              <a:ext uri="{FF2B5EF4-FFF2-40B4-BE49-F238E27FC236}">
                <a16:creationId xmlns:a16="http://schemas.microsoft.com/office/drawing/2014/main" id="{4B86A94F-D49C-404B-ADAD-0C3E93B4AEB4}"/>
              </a:ext>
            </a:extLst>
          </p:cNvPr>
          <p:cNvSpPr/>
          <p:nvPr/>
        </p:nvSpPr>
        <p:spPr>
          <a:xfrm>
            <a:off x="3220426" y="5344248"/>
            <a:ext cx="724018" cy="487983"/>
          </a:xfrm>
          <a:prstGeom prst="mathMultiply">
            <a:avLst/>
          </a:prstGeom>
          <a:solidFill>
            <a:srgbClr val="FF000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גרפיקה 42" descr="סימן ביקורת">
            <a:extLst>
              <a:ext uri="{FF2B5EF4-FFF2-40B4-BE49-F238E27FC236}">
                <a16:creationId xmlns:a16="http://schemas.microsoft.com/office/drawing/2014/main" id="{F7936A11-4901-4ECF-B8FC-82D9615C0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87420" y="4255782"/>
            <a:ext cx="380809" cy="38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793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13037"/>
            <a:ext cx="10350372" cy="1020812"/>
          </a:xfrm>
        </p:spPr>
        <p:txBody>
          <a:bodyPr>
            <a:noAutofit/>
          </a:bodyPr>
          <a:lstStyle/>
          <a:p>
            <a:pPr algn="ctr"/>
            <a:r>
              <a:rPr lang="he-IL" sz="4800" b="1" u="sng" dirty="0">
                <a:latin typeface="Arial" panose="020B0604020202020204" pitchFamily="34" charset="0"/>
                <a:cs typeface="Arial" panose="020B0604020202020204" pitchFamily="34" charset="0"/>
              </a:rPr>
              <a:t>קונצנזוס ביצירת המטבע</a:t>
            </a:r>
            <a:endParaRPr lang="he-IL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6778" y="1333849"/>
            <a:ext cx="10420866" cy="4819816"/>
          </a:xfrm>
        </p:spPr>
        <p:txBody>
          <a:bodyPr/>
          <a:lstStyle/>
          <a:p>
            <a:pPr marL="0" indent="0" algn="r" rtl="1">
              <a:buNone/>
            </a:pPr>
            <a:r>
              <a:rPr lang="he-IL" dirty="0"/>
              <a:t>כפי שאמרנו כל </a:t>
            </a:r>
            <a:r>
              <a:rPr lang="en-US" dirty="0"/>
              <a:t>Block</a:t>
            </a:r>
            <a:r>
              <a:rPr lang="he-IL" dirty="0"/>
              <a:t> מכיל מספר עסקאות רב. כאשר משתמש ברשת "כורה" </a:t>
            </a:r>
            <a:r>
              <a:rPr lang="en-US" dirty="0"/>
              <a:t>BITCOIN</a:t>
            </a:r>
            <a:r>
              <a:rPr lang="he-IL" dirty="0"/>
              <a:t> הוא בעצם מוסיף </a:t>
            </a:r>
            <a:r>
              <a:rPr lang="en-US" dirty="0"/>
              <a:t>Block</a:t>
            </a:r>
            <a:r>
              <a:rPr lang="he-IL" dirty="0"/>
              <a:t> לשרשרת ובכך בעצם מוסיף רשימת עסקאות עדכנית לשרשרת.  במצב בו 2 משתמשים ניסו באותו הזמן להוסיף </a:t>
            </a:r>
            <a:r>
              <a:rPr lang="en-US" dirty="0"/>
              <a:t>Block</a:t>
            </a:r>
            <a:r>
              <a:rPr lang="he-IL" dirty="0"/>
              <a:t> לשרשרת נוצר פיצול או "חוסר קונצנזוס", כעת משתמשים אחרים אשר יוסיפו בלוקים לשרשרת יבחרו באחד משני הענפים. עסקה כחלק מ</a:t>
            </a:r>
            <a:r>
              <a:rPr lang="en-US" dirty="0"/>
              <a:t>Block </a:t>
            </a:r>
            <a:r>
              <a:rPr lang="he-IL" dirty="0"/>
              <a:t> "תאושר" סופית רק לאחר הוספת 6 בלוקים חדשים שנוספים לאחריה, </a:t>
            </a:r>
            <a:r>
              <a:rPr lang="he-IL" dirty="0" err="1"/>
              <a:t>וה</a:t>
            </a:r>
            <a:r>
              <a:rPr lang="en-US" dirty="0"/>
              <a:t> Block</a:t>
            </a:r>
            <a:r>
              <a:rPr lang="he-IL" dirty="0"/>
              <a:t>מהפיצול השני ימחק מהשרשרת.</a:t>
            </a:r>
          </a:p>
        </p:txBody>
      </p:sp>
      <p:grpSp>
        <p:nvGrpSpPr>
          <p:cNvPr id="39" name="קבוצה 38">
            <a:extLst>
              <a:ext uri="{FF2B5EF4-FFF2-40B4-BE49-F238E27FC236}">
                <a16:creationId xmlns:a16="http://schemas.microsoft.com/office/drawing/2014/main" id="{6AAD9AAD-ECA4-4FEC-8FF7-C4A9C2319900}"/>
              </a:ext>
            </a:extLst>
          </p:cNvPr>
          <p:cNvGrpSpPr/>
          <p:nvPr/>
        </p:nvGrpSpPr>
        <p:grpSpPr>
          <a:xfrm>
            <a:off x="1068507" y="4302535"/>
            <a:ext cx="10739330" cy="1620993"/>
            <a:chOff x="1068507" y="4302535"/>
            <a:chExt cx="10739330" cy="1620993"/>
          </a:xfrm>
        </p:grpSpPr>
        <p:cxnSp>
          <p:nvCxnSpPr>
            <p:cNvPr id="31" name="Straight Connector 31">
              <a:extLst>
                <a:ext uri="{FF2B5EF4-FFF2-40B4-BE49-F238E27FC236}">
                  <a16:creationId xmlns:a16="http://schemas.microsoft.com/office/drawing/2014/main" id="{E9E3206C-777A-42FF-9DC1-CAF41C8E4E24}"/>
                </a:ext>
              </a:extLst>
            </p:cNvPr>
            <p:cNvCxnSpPr/>
            <p:nvPr/>
          </p:nvCxnSpPr>
          <p:spPr>
            <a:xfrm>
              <a:off x="6019857" y="4657475"/>
              <a:ext cx="767441" cy="0"/>
            </a:xfrm>
            <a:prstGeom prst="line">
              <a:avLst/>
            </a:prstGeom>
          </p:spPr>
          <p:style>
            <a:lnRef idx="1">
              <a:schemeClr val="accent2">
                <a:lumMod val="67000"/>
              </a:schemeClr>
            </a:lnRef>
            <a:fillRef idx="0">
              <a:schemeClr val="accent2">
                <a:lumMod val="67000"/>
              </a:schemeClr>
            </a:fillRef>
            <a:effectRef idx="0">
              <a:schemeClr val="accent2">
                <a:lumMod val="67000"/>
              </a:schemeClr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E53197A-D73F-4EEA-AA13-655BB32DFC24}"/>
                </a:ext>
              </a:extLst>
            </p:cNvPr>
            <p:cNvCxnSpPr/>
            <p:nvPr/>
          </p:nvCxnSpPr>
          <p:spPr>
            <a:xfrm>
              <a:off x="7268794" y="4657475"/>
              <a:ext cx="767441" cy="0"/>
            </a:xfrm>
            <a:prstGeom prst="line">
              <a:avLst/>
            </a:prstGeom>
          </p:spPr>
          <p:style>
            <a:lnRef idx="1">
              <a:schemeClr val="accent2">
                <a:lumMod val="67000"/>
              </a:schemeClr>
            </a:lnRef>
            <a:fillRef idx="0">
              <a:schemeClr val="accent2">
                <a:lumMod val="67000"/>
              </a:schemeClr>
            </a:fillRef>
            <a:effectRef idx="0">
              <a:schemeClr val="accent2">
                <a:lumMod val="67000"/>
              </a:schemeClr>
            </a:effectRef>
            <a:fontRef idx="minor">
              <a:schemeClr val="tx1"/>
            </a:fontRef>
          </p:style>
        </p:cxnSp>
        <p:cxnSp>
          <p:nvCxnSpPr>
            <p:cNvPr id="33" name="Straight Connector 31">
              <a:extLst>
                <a:ext uri="{FF2B5EF4-FFF2-40B4-BE49-F238E27FC236}">
                  <a16:creationId xmlns:a16="http://schemas.microsoft.com/office/drawing/2014/main" id="{FD5EC38E-4059-422D-97EB-0F0A6F558E96}"/>
                </a:ext>
              </a:extLst>
            </p:cNvPr>
            <p:cNvCxnSpPr/>
            <p:nvPr/>
          </p:nvCxnSpPr>
          <p:spPr>
            <a:xfrm>
              <a:off x="9861145" y="4657475"/>
              <a:ext cx="767441" cy="0"/>
            </a:xfrm>
            <a:prstGeom prst="line">
              <a:avLst/>
            </a:prstGeom>
          </p:spPr>
          <p:style>
            <a:lnRef idx="1">
              <a:schemeClr val="accent2">
                <a:lumMod val="67000"/>
              </a:schemeClr>
            </a:lnRef>
            <a:fillRef idx="0">
              <a:schemeClr val="accent2">
                <a:lumMod val="67000"/>
              </a:schemeClr>
            </a:fillRef>
            <a:effectRef idx="0">
              <a:schemeClr val="accent2">
                <a:lumMod val="67000"/>
              </a:schemeClr>
            </a:effectRef>
            <a:fontRef idx="minor">
              <a:schemeClr val="tx1"/>
            </a:fontRef>
          </p:style>
        </p:cxnSp>
        <p:grpSp>
          <p:nvGrpSpPr>
            <p:cNvPr id="38" name="קבוצה 37">
              <a:extLst>
                <a:ext uri="{FF2B5EF4-FFF2-40B4-BE49-F238E27FC236}">
                  <a16:creationId xmlns:a16="http://schemas.microsoft.com/office/drawing/2014/main" id="{4900DC01-0DC8-43F2-85DB-C7DA1AF890C1}"/>
                </a:ext>
              </a:extLst>
            </p:cNvPr>
            <p:cNvGrpSpPr/>
            <p:nvPr/>
          </p:nvGrpSpPr>
          <p:grpSpPr>
            <a:xfrm>
              <a:off x="1068507" y="4302535"/>
              <a:ext cx="10739330" cy="1620993"/>
              <a:chOff x="1345344" y="4520649"/>
              <a:chExt cx="10739330" cy="1620993"/>
            </a:xfrm>
          </p:grpSpPr>
          <p:grpSp>
            <p:nvGrpSpPr>
              <p:cNvPr id="4" name="Group 39">
                <a:extLst>
                  <a:ext uri="{FF2B5EF4-FFF2-40B4-BE49-F238E27FC236}">
                    <a16:creationId xmlns:a16="http://schemas.microsoft.com/office/drawing/2014/main" id="{6D83D948-D629-498C-A6DF-2E1F13F8F1C6}"/>
                  </a:ext>
                </a:extLst>
              </p:cNvPr>
              <p:cNvGrpSpPr/>
              <p:nvPr/>
            </p:nvGrpSpPr>
            <p:grpSpPr>
              <a:xfrm>
                <a:off x="1345344" y="4520649"/>
                <a:ext cx="10739330" cy="1285705"/>
                <a:chOff x="1815695" y="4825452"/>
                <a:chExt cx="9490819" cy="1116879"/>
              </a:xfrm>
            </p:grpSpPr>
            <p:grpSp>
              <p:nvGrpSpPr>
                <p:cNvPr id="9" name="Group 17">
                  <a:extLst>
                    <a:ext uri="{FF2B5EF4-FFF2-40B4-BE49-F238E27FC236}">
                      <a16:creationId xmlns:a16="http://schemas.microsoft.com/office/drawing/2014/main" id="{287F92DF-D108-4846-8E5D-76614B0480AC}"/>
                    </a:ext>
                  </a:extLst>
                </p:cNvPr>
                <p:cNvGrpSpPr/>
                <p:nvPr/>
              </p:nvGrpSpPr>
              <p:grpSpPr>
                <a:xfrm>
                  <a:off x="1815695" y="5091913"/>
                  <a:ext cx="7047008" cy="850418"/>
                  <a:chOff x="-88730" y="330919"/>
                  <a:chExt cx="3942259" cy="502485"/>
                </a:xfrm>
              </p:grpSpPr>
              <p:cxnSp>
                <p:nvCxnSpPr>
                  <p:cNvPr id="10" name="Straight Connector 18">
                    <a:extLst>
                      <a:ext uri="{FF2B5EF4-FFF2-40B4-BE49-F238E27FC236}">
                        <a16:creationId xmlns:a16="http://schemas.microsoft.com/office/drawing/2014/main" id="{EA482879-C64F-466D-9A56-863F3C981BB8}"/>
                      </a:ext>
                    </a:extLst>
                  </p:cNvPr>
                  <p:cNvCxnSpPr/>
                  <p:nvPr/>
                </p:nvCxnSpPr>
                <p:spPr>
                  <a:xfrm>
                    <a:off x="3476935" y="348421"/>
                    <a:ext cx="376594" cy="0"/>
                  </a:xfrm>
                  <a:prstGeom prst="line">
                    <a:avLst/>
                  </a:prstGeom>
                </p:spPr>
                <p:style>
                  <a:lnRef idx="1">
                    <a:schemeClr val="accent2">
                      <a:lumMod val="67000"/>
                    </a:schemeClr>
                  </a:lnRef>
                  <a:fillRef idx="0">
                    <a:schemeClr val="accent2">
                      <a:lumMod val="67000"/>
                    </a:schemeClr>
                  </a:fillRef>
                  <a:effectRef idx="0">
                    <a:schemeClr val="accent2">
                      <a:lumMod val="67000"/>
                    </a:schemeClr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3" name="Group 25">
                    <a:extLst>
                      <a:ext uri="{FF2B5EF4-FFF2-40B4-BE49-F238E27FC236}">
                        <a16:creationId xmlns:a16="http://schemas.microsoft.com/office/drawing/2014/main" id="{9463191F-3F9C-4CC3-A782-75980F9AFFA9}"/>
                      </a:ext>
                    </a:extLst>
                  </p:cNvPr>
                  <p:cNvGrpSpPr/>
                  <p:nvPr/>
                </p:nvGrpSpPr>
                <p:grpSpPr>
                  <a:xfrm>
                    <a:off x="-88730" y="330919"/>
                    <a:ext cx="2016695" cy="502485"/>
                    <a:chOff x="-97201" y="337690"/>
                    <a:chExt cx="2209232" cy="598707"/>
                  </a:xfrm>
                </p:grpSpPr>
                <p:cxnSp>
                  <p:nvCxnSpPr>
                    <p:cNvPr id="17" name="Straight Connector 29">
                      <a:extLst>
                        <a:ext uri="{FF2B5EF4-FFF2-40B4-BE49-F238E27FC236}">
                          <a16:creationId xmlns:a16="http://schemas.microsoft.com/office/drawing/2014/main" id="{CB9A1B22-B6B1-4CEF-871C-7D692CB01E8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95563" y="615764"/>
                      <a:ext cx="415636" cy="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2">
                        <a:lumMod val="67000"/>
                      </a:schemeClr>
                    </a:lnRef>
                    <a:fillRef idx="0">
                      <a:schemeClr val="accent2">
                        <a:lumMod val="67000"/>
                      </a:schemeClr>
                    </a:fillRef>
                    <a:effectRef idx="0">
                      <a:schemeClr val="accent2">
                        <a:lumMod val="67000"/>
                      </a:schemeClr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" name="Rounded Rectangle 18">
                      <a:extLst>
                        <a:ext uri="{FF2B5EF4-FFF2-40B4-BE49-F238E27FC236}">
                          <a16:creationId xmlns:a16="http://schemas.microsoft.com/office/drawing/2014/main" id="{E3ECA1F1-E4FA-43C6-A7FB-9A49E34C7B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97201" y="413205"/>
                      <a:ext cx="546548" cy="410103"/>
                    </a:xfrm>
                    <a:prstGeom prst="roundRect">
                      <a:avLst/>
                    </a:prstGeom>
                    <a:gradFill flip="none" rotWithShape="1">
                      <a:gsLst>
                        <a:gs pos="0">
                          <a:schemeClr val="accent2">
                            <a:lumMod val="67000"/>
                          </a:schemeClr>
                        </a:gs>
                        <a:gs pos="48000">
                          <a:schemeClr val="accent2">
                            <a:lumMod val="97000"/>
                            <a:lumOff val="3000"/>
                          </a:schemeClr>
                        </a:gs>
                        <a:gs pos="100000">
                          <a:schemeClr val="accent2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1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Bitcoin</a:t>
                      </a:r>
                    </a:p>
                  </p:txBody>
                </p:sp>
                <p:grpSp>
                  <p:nvGrpSpPr>
                    <p:cNvPr id="18" name="Group 30">
                      <a:extLst>
                        <a:ext uri="{FF2B5EF4-FFF2-40B4-BE49-F238E27FC236}">
                          <a16:creationId xmlns:a16="http://schemas.microsoft.com/office/drawing/2014/main" id="{B909F4AA-73F9-410B-85DF-E85D5F37770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06344" y="337690"/>
                      <a:ext cx="1105687" cy="598707"/>
                      <a:chOff x="-881833" y="337690"/>
                      <a:chExt cx="1105687" cy="598707"/>
                    </a:xfrm>
                  </p:grpSpPr>
                  <p:cxnSp>
                    <p:nvCxnSpPr>
                      <p:cNvPr id="19" name="Straight Connector 31">
                        <a:extLst>
                          <a:ext uri="{FF2B5EF4-FFF2-40B4-BE49-F238E27FC236}">
                            <a16:creationId xmlns:a16="http://schemas.microsoft.com/office/drawing/2014/main" id="{1CCA8109-C006-4D56-9A9D-A59A07D85210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-191782" y="354396"/>
                        <a:ext cx="415636" cy="0"/>
                      </a:xfrm>
                      <a:prstGeom prst="line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" name="Elbow Connector 21">
                        <a:extLst>
                          <a:ext uri="{FF2B5EF4-FFF2-40B4-BE49-F238E27FC236}">
                            <a16:creationId xmlns:a16="http://schemas.microsoft.com/office/drawing/2014/main" id="{B8C4A3AF-17B8-4B34-8665-80B0C898C77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-876289" y="615764"/>
                        <a:ext cx="526230" cy="320633"/>
                      </a:xfrm>
                      <a:prstGeom prst="bentConnector3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" name="Elbow Connector 22">
                        <a:extLst>
                          <a:ext uri="{FF2B5EF4-FFF2-40B4-BE49-F238E27FC236}">
                            <a16:creationId xmlns:a16="http://schemas.microsoft.com/office/drawing/2014/main" id="{03DA4461-7182-40FE-9647-C6C4AAA2805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-881833" y="337690"/>
                        <a:ext cx="531775" cy="274810"/>
                      </a:xfrm>
                      <a:prstGeom prst="bentConnector3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</p:grpSp>
            <p:sp>
              <p:nvSpPr>
                <p:cNvPr id="6" name="Text Box 33">
                  <a:extLst>
                    <a:ext uri="{FF2B5EF4-FFF2-40B4-BE49-F238E27FC236}">
                      <a16:creationId xmlns:a16="http://schemas.microsoft.com/office/drawing/2014/main" id="{17D7FBE9-9F78-4DB4-92E3-BB174CD05E2D}"/>
                    </a:ext>
                  </a:extLst>
                </p:cNvPr>
                <p:cNvSpPr txBox="1"/>
                <p:nvPr/>
              </p:nvSpPr>
              <p:spPr>
                <a:xfrm>
                  <a:off x="10787084" y="4825452"/>
                  <a:ext cx="519430" cy="361315"/>
                </a:xfrm>
                <a:prstGeom prst="rect">
                  <a:avLst/>
                </a:prstGeom>
                <a:noFill/>
                <a:ln w="6350">
                  <a:noFill/>
                </a:ln>
                <a:effectLst/>
              </p:spPr>
              <p:style>
                <a:lnRef idx="0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1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lnSpc>
                      <a:spcPct val="115000"/>
                    </a:lnSpc>
                    <a:spcAft>
                      <a:spcPts val="0"/>
                    </a:spcAft>
                  </a:pPr>
                  <a:r>
                    <a:rPr lang="en-US" sz="2000" b="1" dirty="0">
                      <a:solidFill>
                        <a:srgbClr val="4F81BD"/>
                      </a:solidFill>
                      <a:effectLst/>
                      <a:latin typeface="Arial" panose="020B0604020202020204" pitchFamily="34" charset="0"/>
                      <a:ea typeface="Arial" panose="020B0604020202020204" pitchFamily="34" charset="0"/>
                    </a:rPr>
                    <a:t>…</a:t>
                  </a:r>
                  <a:endParaRPr lang="en-US" sz="1100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endParaRPr>
                </a:p>
              </p:txBody>
            </p:sp>
          </p:grpSp>
          <p:sp>
            <p:nvSpPr>
              <p:cNvPr id="27" name="Rounded Rectangle 18">
                <a:extLst>
                  <a:ext uri="{FF2B5EF4-FFF2-40B4-BE49-F238E27FC236}">
                    <a16:creationId xmlns:a16="http://schemas.microsoft.com/office/drawing/2014/main" id="{26F8BBAF-9554-43BF-B387-BBCE912B61BA}"/>
                  </a:ext>
                </a:extLst>
              </p:cNvPr>
              <p:cNvSpPr/>
              <p:nvPr/>
            </p:nvSpPr>
            <p:spPr>
              <a:xfrm>
                <a:off x="2692375" y="4955768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28" name="Rounded Rectangle 18">
                <a:extLst>
                  <a:ext uri="{FF2B5EF4-FFF2-40B4-BE49-F238E27FC236}">
                    <a16:creationId xmlns:a16="http://schemas.microsoft.com/office/drawing/2014/main" id="{00A30A82-75B9-4AEE-9FDC-6664DDEDA136}"/>
                  </a:ext>
                </a:extLst>
              </p:cNvPr>
              <p:cNvSpPr/>
              <p:nvPr/>
            </p:nvSpPr>
            <p:spPr>
              <a:xfrm>
                <a:off x="5426376" y="4521695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29" name="Rounded Rectangle 18">
                <a:extLst>
                  <a:ext uri="{FF2B5EF4-FFF2-40B4-BE49-F238E27FC236}">
                    <a16:creationId xmlns:a16="http://schemas.microsoft.com/office/drawing/2014/main" id="{F8A586DC-C491-4525-8E71-3298CB30319B}"/>
                  </a:ext>
                </a:extLst>
              </p:cNvPr>
              <p:cNvSpPr/>
              <p:nvPr/>
            </p:nvSpPr>
            <p:spPr>
              <a:xfrm>
                <a:off x="4172156" y="4521695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30" name="Rounded Rectangle 18">
                <a:extLst>
                  <a:ext uri="{FF2B5EF4-FFF2-40B4-BE49-F238E27FC236}">
                    <a16:creationId xmlns:a16="http://schemas.microsoft.com/office/drawing/2014/main" id="{64ACC76F-10CC-4C4B-BDFC-38324F3AC185}"/>
                  </a:ext>
                </a:extLst>
              </p:cNvPr>
              <p:cNvSpPr/>
              <p:nvPr/>
            </p:nvSpPr>
            <p:spPr>
              <a:xfrm>
                <a:off x="4172157" y="5471069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34" name="Rounded Rectangle 18">
                <a:extLst>
                  <a:ext uri="{FF2B5EF4-FFF2-40B4-BE49-F238E27FC236}">
                    <a16:creationId xmlns:a16="http://schemas.microsoft.com/office/drawing/2014/main" id="{9D3463B4-BAD7-4C21-8BB5-10A632BBB768}"/>
                  </a:ext>
                </a:extLst>
              </p:cNvPr>
              <p:cNvSpPr/>
              <p:nvPr/>
            </p:nvSpPr>
            <p:spPr>
              <a:xfrm>
                <a:off x="10400843" y="4566172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35" name="Rounded Rectangle 18">
                <a:extLst>
                  <a:ext uri="{FF2B5EF4-FFF2-40B4-BE49-F238E27FC236}">
                    <a16:creationId xmlns:a16="http://schemas.microsoft.com/office/drawing/2014/main" id="{30D44A66-3FC4-45A1-9F84-F9D1CFFFECCD}"/>
                  </a:ext>
                </a:extLst>
              </p:cNvPr>
              <p:cNvSpPr/>
              <p:nvPr/>
            </p:nvSpPr>
            <p:spPr>
              <a:xfrm>
                <a:off x="7929352" y="4520650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36" name="Rounded Rectangle 18">
                <a:extLst>
                  <a:ext uri="{FF2B5EF4-FFF2-40B4-BE49-F238E27FC236}">
                    <a16:creationId xmlns:a16="http://schemas.microsoft.com/office/drawing/2014/main" id="{ADB012FF-D255-40FE-B221-89B6591CE69A}"/>
                  </a:ext>
                </a:extLst>
              </p:cNvPr>
              <p:cNvSpPr/>
              <p:nvPr/>
            </p:nvSpPr>
            <p:spPr>
              <a:xfrm>
                <a:off x="6689717" y="4520651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  <p:sp>
            <p:nvSpPr>
              <p:cNvPr id="37" name="Rounded Rectangle 18">
                <a:extLst>
                  <a:ext uri="{FF2B5EF4-FFF2-40B4-BE49-F238E27FC236}">
                    <a16:creationId xmlns:a16="http://schemas.microsoft.com/office/drawing/2014/main" id="{8992960E-168C-4C27-A14F-D17F3E854032}"/>
                  </a:ext>
                </a:extLst>
              </p:cNvPr>
              <p:cNvSpPr/>
              <p:nvPr/>
            </p:nvSpPr>
            <p:spPr>
              <a:xfrm>
                <a:off x="9192693" y="4540303"/>
                <a:ext cx="1009161" cy="6705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1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100" b="1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Bitcoin</a:t>
                </a:r>
              </a:p>
            </p:txBody>
          </p:sp>
        </p:grpSp>
      </p:grpSp>
      <p:sp>
        <p:nvSpPr>
          <p:cNvPr id="40" name="סימן כפל 39">
            <a:extLst>
              <a:ext uri="{FF2B5EF4-FFF2-40B4-BE49-F238E27FC236}">
                <a16:creationId xmlns:a16="http://schemas.microsoft.com/office/drawing/2014/main" id="{4B86A94F-D49C-404B-ADAD-0C3E93B4AEB4}"/>
              </a:ext>
            </a:extLst>
          </p:cNvPr>
          <p:cNvSpPr/>
          <p:nvPr/>
        </p:nvSpPr>
        <p:spPr>
          <a:xfrm>
            <a:off x="3220426" y="5344248"/>
            <a:ext cx="724018" cy="487983"/>
          </a:xfrm>
          <a:prstGeom prst="mathMultiply">
            <a:avLst/>
          </a:prstGeom>
          <a:solidFill>
            <a:srgbClr val="FF000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גרפיקה 42" descr="סימן ביקורת">
            <a:extLst>
              <a:ext uri="{FF2B5EF4-FFF2-40B4-BE49-F238E27FC236}">
                <a16:creationId xmlns:a16="http://schemas.microsoft.com/office/drawing/2014/main" id="{F7936A11-4901-4ECF-B8FC-82D9615C0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87420" y="4255782"/>
            <a:ext cx="380809" cy="38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833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E6E75-A5AC-428D-909A-2A7DA9BCC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51467"/>
            <a:ext cx="9905998" cy="715332"/>
          </a:xfrm>
        </p:spPr>
        <p:txBody>
          <a:bodyPr>
            <a:noAutofit/>
          </a:bodyPr>
          <a:lstStyle/>
          <a:p>
            <a:pPr algn="ctr" rtl="1"/>
            <a:r>
              <a:rPr lang="he-IL" sz="5400" b="1" u="sng" dirty="0">
                <a:cs typeface="+mn-cs"/>
              </a:rPr>
              <a:t>פיצולים ברשת ה- </a:t>
            </a:r>
            <a:r>
              <a:rPr lang="en-US" sz="5400" b="1" u="sng" dirty="0">
                <a:cs typeface="+mn-cs"/>
              </a:rPr>
              <a:t>Bitcoin</a:t>
            </a:r>
            <a:endParaRPr lang="en-US" sz="5400" dirty="0"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78ACD-3C9B-4591-8545-C5DFDA336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75127"/>
            <a:ext cx="9905999" cy="4516074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he-IL" sz="2800" dirty="0"/>
              <a:t>כל עדכון תוכנה צריך להתבצע בכל ה- </a:t>
            </a:r>
            <a:r>
              <a:rPr lang="en-US" sz="2800" dirty="0"/>
              <a:t>Nodes</a:t>
            </a:r>
            <a:r>
              <a:rPr lang="he-IL" sz="2800" dirty="0"/>
              <a:t> ברשת, ובהסכמתם של כלל המשתמשים ברשת, אולם בגלל עיקובים ברשת ו/או חוסר הסכמה של משתמשים עלולים להיווצר פיצולים ברשת.</a:t>
            </a:r>
            <a:br>
              <a:rPr lang="en-US" sz="2800" dirty="0"/>
            </a:br>
            <a:r>
              <a:rPr lang="he-IL" sz="2800" dirty="0"/>
              <a:t>נחלק את הפיצולים האפשריים ברשת לשלושה חלקים</a:t>
            </a:r>
            <a:r>
              <a:rPr lang="en-US" sz="2800" dirty="0"/>
              <a:t>:</a:t>
            </a:r>
          </a:p>
          <a:p>
            <a:pPr lvl="1" algn="r" rtl="1"/>
            <a:r>
              <a:rPr lang="he-IL" sz="2800" dirty="0"/>
              <a:t>חוסר קונצנזוס זמני</a:t>
            </a:r>
          </a:p>
          <a:p>
            <a:pPr lvl="1" algn="r" rtl="1"/>
            <a:r>
              <a:rPr lang="en-US" sz="2800" dirty="0"/>
              <a:t>Soft Fork</a:t>
            </a:r>
            <a:endParaRPr lang="he-IL" sz="2800" dirty="0"/>
          </a:p>
          <a:p>
            <a:pPr lvl="1" algn="r" rtl="1"/>
            <a:r>
              <a:rPr lang="en-US" sz="2800" dirty="0"/>
              <a:t>Hard Fork</a:t>
            </a:r>
          </a:p>
          <a:p>
            <a:pPr lvl="1" algn="r" rtl="1"/>
            <a:endParaRPr lang="he-IL" sz="2800" dirty="0"/>
          </a:p>
          <a:p>
            <a:pPr lvl="1" algn="r" rtl="1"/>
            <a:endParaRPr lang="en-US" sz="2800" dirty="0"/>
          </a:p>
        </p:txBody>
      </p:sp>
      <p:pic>
        <p:nvPicPr>
          <p:cNvPr id="4" name="Picture 2" descr="https://media.cryptocurrencyfacts.com/2018/01/bitcoin-forks.jpg">
            <a:extLst>
              <a:ext uri="{FF2B5EF4-FFF2-40B4-BE49-F238E27FC236}">
                <a16:creationId xmlns:a16="http://schemas.microsoft.com/office/drawing/2014/main" id="{7EE1103E-9B46-4762-9305-7230C6C00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208" y="3616412"/>
            <a:ext cx="5628013" cy="2945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8016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DCCA8-047B-4116-B4E5-43558E961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50800"/>
            <a:ext cx="9905998" cy="815999"/>
          </a:xfrm>
        </p:spPr>
        <p:txBody>
          <a:bodyPr>
            <a:noAutofit/>
          </a:bodyPr>
          <a:lstStyle/>
          <a:p>
            <a:pPr algn="ctr" rtl="1"/>
            <a:r>
              <a:rPr lang="en-US" sz="5400" b="1" u="sng" dirty="0"/>
              <a:t>HARD fork</a:t>
            </a:r>
            <a:endParaRPr lang="en-US" sz="5400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D9767-48D6-4747-9D7D-584B152F6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159139"/>
            <a:ext cx="9905999" cy="3541714"/>
          </a:xfrm>
        </p:spPr>
        <p:txBody>
          <a:bodyPr>
            <a:noAutofit/>
          </a:bodyPr>
          <a:lstStyle/>
          <a:p>
            <a:pPr algn="r" rtl="1">
              <a:lnSpc>
                <a:spcPct val="100000"/>
              </a:lnSpc>
            </a:pPr>
            <a:r>
              <a:rPr lang="he-IL" sz="2800" dirty="0"/>
              <a:t>עדכון בתוכנה אשר משנה את מבנה ה- </a:t>
            </a:r>
            <a:r>
              <a:rPr lang="en-US" sz="2800" dirty="0"/>
              <a:t>Block</a:t>
            </a:r>
            <a:r>
              <a:rPr lang="he-IL" sz="2800" dirty="0"/>
              <a:t> המקובל או את תוכנו.</a:t>
            </a:r>
          </a:p>
          <a:p>
            <a:pPr algn="r" rtl="1">
              <a:lnSpc>
                <a:spcPct val="100000"/>
              </a:lnSpc>
            </a:pPr>
            <a:r>
              <a:rPr lang="he-IL" sz="2800" dirty="0" err="1"/>
              <a:t>יווצר</a:t>
            </a:r>
            <a:r>
              <a:rPr lang="he-IL" sz="2800" dirty="0"/>
              <a:t> ענף בשרשרת הפועל על הגרסה החדשה וענף נוסף הפועל על הגרסה הישנה.</a:t>
            </a:r>
          </a:p>
          <a:p>
            <a:pPr algn="r" rtl="1">
              <a:lnSpc>
                <a:spcPct val="100000"/>
              </a:lnSpc>
            </a:pPr>
            <a:r>
              <a:rPr lang="he-IL" sz="2800" dirty="0"/>
              <a:t>שני הענפים מתקיימים במקביל על פי סט חוקים וכללים שונה ומוסכם בין המשתמשים בכל גרסה. </a:t>
            </a:r>
          </a:p>
          <a:p>
            <a:pPr algn="r" rtl="1">
              <a:lnSpc>
                <a:spcPct val="100000"/>
              </a:lnSpc>
            </a:pPr>
            <a:r>
              <a:rPr lang="he-IL" sz="2800" dirty="0"/>
              <a:t> הגרסה הקודמת תזהה בלוק חדש כלא תקין. </a:t>
            </a:r>
          </a:p>
          <a:p>
            <a:pPr algn="r" rtl="1"/>
            <a:endParaRPr lang="en-US" sz="3200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47FC2C9-0C46-483B-AF9D-9E7AD8F78849}"/>
              </a:ext>
            </a:extLst>
          </p:cNvPr>
          <p:cNvGrpSpPr/>
          <p:nvPr/>
        </p:nvGrpSpPr>
        <p:grpSpPr>
          <a:xfrm>
            <a:off x="2299207" y="4459458"/>
            <a:ext cx="8748203" cy="1777598"/>
            <a:chOff x="1974305" y="4612250"/>
            <a:chExt cx="8518179" cy="188921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E56AA44-BA0A-4A61-8626-982A98139346}"/>
                </a:ext>
              </a:extLst>
            </p:cNvPr>
            <p:cNvGrpSpPr/>
            <p:nvPr/>
          </p:nvGrpSpPr>
          <p:grpSpPr>
            <a:xfrm>
              <a:off x="1974305" y="4612250"/>
              <a:ext cx="8007318" cy="1889218"/>
              <a:chOff x="0" y="47501"/>
              <a:chExt cx="4479479" cy="1116278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2718F196-E8D7-473F-A3E0-20CA1E4F8F9F}"/>
                  </a:ext>
                </a:extLst>
              </p:cNvPr>
              <p:cNvCxnSpPr/>
              <p:nvPr/>
            </p:nvCxnSpPr>
            <p:spPr>
              <a:xfrm>
                <a:off x="4102924" y="961901"/>
                <a:ext cx="376555" cy="0"/>
              </a:xfrm>
              <a:prstGeom prst="line">
                <a:avLst/>
              </a:prstGeom>
            </p:spPr>
            <p:style>
              <a:lnRef idx="1">
                <a:schemeClr val="accent2">
                  <a:lumMod val="67000"/>
                </a:schemeClr>
              </a:lnRef>
              <a:fillRef idx="0">
                <a:schemeClr val="accent2">
                  <a:lumMod val="67000"/>
                </a:schemeClr>
              </a:fillRef>
              <a:effectRef idx="0">
                <a:schemeClr val="accent2">
                  <a:lumMod val="67000"/>
                </a:schemeClr>
              </a:effectRef>
              <a:fontRef idx="minor">
                <a:schemeClr val="tx1"/>
              </a:fontRef>
            </p:style>
          </p:cxn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CD22130-3857-490E-A798-48F0742D3CCF}"/>
                  </a:ext>
                </a:extLst>
              </p:cNvPr>
              <p:cNvGrpSpPr/>
              <p:nvPr/>
            </p:nvGrpSpPr>
            <p:grpSpPr>
              <a:xfrm>
                <a:off x="0" y="47501"/>
                <a:ext cx="4461705" cy="1116278"/>
                <a:chOff x="0" y="47501"/>
                <a:chExt cx="4461705" cy="1116278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BC57E974-A387-4A81-BE2C-66BB6B9012F1}"/>
                    </a:ext>
                  </a:extLst>
                </p:cNvPr>
                <p:cNvCxnSpPr/>
                <p:nvPr/>
              </p:nvCxnSpPr>
              <p:spPr>
                <a:xfrm>
                  <a:off x="4085111" y="267195"/>
                  <a:ext cx="376594" cy="0"/>
                </a:xfrm>
                <a:prstGeom prst="line">
                  <a:avLst/>
                </a:prstGeom>
              </p:spPr>
              <p:style>
                <a:lnRef idx="1">
                  <a:schemeClr val="accent2">
                    <a:lumMod val="67000"/>
                  </a:schemeClr>
                </a:lnRef>
                <a:fillRef idx="0">
                  <a:schemeClr val="accent2">
                    <a:lumMod val="67000"/>
                  </a:schemeClr>
                </a:fillRef>
                <a:effectRef idx="0">
                  <a:schemeClr val="accent2">
                    <a:lumMod val="67000"/>
                  </a:schemeClr>
                </a:effectRef>
                <a:fontRef idx="minor">
                  <a:schemeClr val="tx1"/>
                </a:fontRef>
              </p:style>
            </p:cxn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94A1CBC5-0F8B-4C97-86B9-2C1B84569108}"/>
                    </a:ext>
                  </a:extLst>
                </p:cNvPr>
                <p:cNvGrpSpPr/>
                <p:nvPr/>
              </p:nvGrpSpPr>
              <p:grpSpPr>
                <a:xfrm>
                  <a:off x="0" y="47501"/>
                  <a:ext cx="4144487" cy="1116278"/>
                  <a:chOff x="0" y="0"/>
                  <a:chExt cx="4144487" cy="1116278"/>
                </a:xfrm>
              </p:grpSpPr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7D3F730C-4BFE-4E82-86A8-10B4C64F5398}"/>
                      </a:ext>
                    </a:extLst>
                  </p:cNvPr>
                  <p:cNvCxnSpPr/>
                  <p:nvPr/>
                </p:nvCxnSpPr>
                <p:spPr>
                  <a:xfrm>
                    <a:off x="3093522" y="896587"/>
                    <a:ext cx="376637" cy="0"/>
                  </a:xfrm>
                  <a:prstGeom prst="line">
                    <a:avLst/>
                  </a:prstGeom>
                </p:spPr>
                <p:style>
                  <a:lnRef idx="1">
                    <a:schemeClr val="accent2">
                      <a:lumMod val="67000"/>
                    </a:schemeClr>
                  </a:lnRef>
                  <a:fillRef idx="0">
                    <a:schemeClr val="accent2">
                      <a:lumMod val="67000"/>
                    </a:schemeClr>
                  </a:fillRef>
                  <a:effectRef idx="0">
                    <a:schemeClr val="accent2">
                      <a:lumMod val="67000"/>
                    </a:schemeClr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69A55E5F-5C19-4DDD-BE45-3CA33DCB993B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4144487" cy="1116278"/>
                    <a:chOff x="0" y="0"/>
                    <a:chExt cx="4540168" cy="1330036"/>
                  </a:xfrm>
                </p:grpSpPr>
                <p:sp>
                  <p:nvSpPr>
                    <p:cNvPr id="28" name="Rounded Rectangle 17">
                      <a:extLst>
                        <a:ext uri="{FF2B5EF4-FFF2-40B4-BE49-F238E27FC236}">
                          <a16:creationId xmlns:a16="http://schemas.microsoft.com/office/drawing/2014/main" id="{DC2976C6-11DD-45EB-9E38-786BE6E890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57844" y="421574"/>
                      <a:ext cx="722251" cy="486888"/>
                    </a:xfrm>
                    <a:prstGeom prst="roundRect">
                      <a:avLst/>
                    </a:prstGeom>
                    <a:gradFill flip="none" rotWithShape="1">
                      <a:gsLst>
                        <a:gs pos="0">
                          <a:schemeClr val="accent2">
                            <a:lumMod val="67000"/>
                          </a:schemeClr>
                        </a:gs>
                        <a:gs pos="48000">
                          <a:schemeClr val="accent2">
                            <a:lumMod val="97000"/>
                            <a:lumOff val="3000"/>
                          </a:schemeClr>
                        </a:gs>
                        <a:gs pos="100000">
                          <a:schemeClr val="accent2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1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Bitcoin</a:t>
                      </a:r>
                    </a:p>
                  </p:txBody>
                </p:sp>
                <p:sp>
                  <p:nvSpPr>
                    <p:cNvPr id="29" name="Rounded Rectangle 18">
                      <a:extLst>
                        <a:ext uri="{FF2B5EF4-FFF2-40B4-BE49-F238E27FC236}">
                          <a16:creationId xmlns:a16="http://schemas.microsoft.com/office/drawing/2014/main" id="{B731DBAA-8CB0-4A10-AB88-158BD32BAA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409698"/>
                      <a:ext cx="722251" cy="486888"/>
                    </a:xfrm>
                    <a:prstGeom prst="roundRect">
                      <a:avLst/>
                    </a:prstGeom>
                    <a:gradFill flip="none" rotWithShape="1">
                      <a:gsLst>
                        <a:gs pos="0">
                          <a:schemeClr val="accent2">
                            <a:lumMod val="67000"/>
                          </a:schemeClr>
                        </a:gs>
                        <a:gs pos="48000">
                          <a:schemeClr val="accent2">
                            <a:lumMod val="97000"/>
                            <a:lumOff val="3000"/>
                          </a:schemeClr>
                        </a:gs>
                        <a:gs pos="100000">
                          <a:schemeClr val="accent2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1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Bitcoin</a:t>
                      </a:r>
                    </a:p>
                  </p:txBody>
                </p:sp>
                <p:cxnSp>
                  <p:nvCxnSpPr>
                    <p:cNvPr id="30" name="Straight Connector 29">
                      <a:extLst>
                        <a:ext uri="{FF2B5EF4-FFF2-40B4-BE49-F238E27FC236}">
                          <a16:creationId xmlns:a16="http://schemas.microsoft.com/office/drawing/2014/main" id="{82B58439-4AFC-412B-9FA4-11B17B93A4E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36270" y="647205"/>
                      <a:ext cx="415636" cy="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2">
                        <a:lumMod val="67000"/>
                      </a:schemeClr>
                    </a:lnRef>
                    <a:fillRef idx="0">
                      <a:schemeClr val="accent2">
                        <a:lumMod val="67000"/>
                      </a:schemeClr>
                    </a:fillRef>
                    <a:effectRef idx="0">
                      <a:schemeClr val="accent2">
                        <a:lumMod val="67000"/>
                      </a:schemeClr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955E9E0-D4F8-4E74-AAD2-68CD542FB85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888177" y="0"/>
                      <a:ext cx="2651991" cy="1330036"/>
                      <a:chOff x="0" y="0"/>
                      <a:chExt cx="2651991" cy="1330036"/>
                    </a:xfrm>
                  </p:grpSpPr>
                  <p:cxnSp>
                    <p:nvCxnSpPr>
                      <p:cNvPr id="32" name="Straight Connector 31">
                        <a:extLst>
                          <a:ext uri="{FF2B5EF4-FFF2-40B4-BE49-F238E27FC236}">
                            <a16:creationId xmlns:a16="http://schemas.microsoft.com/office/drawing/2014/main" id="{2CB831F3-DD98-4393-BFCF-E29B0C4C84BD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1531917" y="231569"/>
                        <a:ext cx="415636" cy="0"/>
                      </a:xfrm>
                      <a:prstGeom prst="line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3" name="Elbow Connector 21">
                        <a:extLst>
                          <a:ext uri="{FF2B5EF4-FFF2-40B4-BE49-F238E27FC236}">
                            <a16:creationId xmlns:a16="http://schemas.microsoft.com/office/drawing/2014/main" id="{F7F47752-DDE4-4564-A7F4-D1697E5FD45A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0" y="760021"/>
                        <a:ext cx="878774" cy="320633"/>
                      </a:xfrm>
                      <a:prstGeom prst="bentConnector3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4" name="Elbow Connector 22">
                        <a:extLst>
                          <a:ext uri="{FF2B5EF4-FFF2-40B4-BE49-F238E27FC236}">
                            <a16:creationId xmlns:a16="http://schemas.microsoft.com/office/drawing/2014/main" id="{F1E39E5C-99A2-4BAF-BF23-C1A3FD41E05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0" y="249382"/>
                        <a:ext cx="866898" cy="314259"/>
                      </a:xfrm>
                      <a:prstGeom prst="bentConnector3">
                        <a:avLst/>
                      </a:prstGeom>
                    </p:spPr>
                    <p:style>
                      <a:lnRef idx="1">
                        <a:schemeClr val="accent2">
                          <a:lumMod val="67000"/>
                        </a:schemeClr>
                      </a:lnRef>
                      <a:fillRef idx="0">
                        <a:schemeClr val="accent2">
                          <a:lumMod val="67000"/>
                        </a:schemeClr>
                      </a:fillRef>
                      <a:effectRef idx="0">
                        <a:schemeClr val="accent2">
                          <a:lumMod val="67000"/>
                        </a:schemeClr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5" name="Rounded Rectangle 23">
                        <a:extLst>
                          <a:ext uri="{FF2B5EF4-FFF2-40B4-BE49-F238E27FC236}">
                            <a16:creationId xmlns:a16="http://schemas.microsoft.com/office/drawing/2014/main" id="{E08BA2C1-7016-4F88-ADE1-B5E4908942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37210" y="0"/>
                        <a:ext cx="722251" cy="486888"/>
                      </a:xfrm>
                      <a:prstGeom prst="roundRect">
                        <a:avLst/>
                      </a:prstGeom>
                      <a:gradFill flip="none" rotWithShape="1">
                        <a:gsLst>
                          <a:gs pos="0">
                            <a:schemeClr val="accent2">
                              <a:lumMod val="67000"/>
                            </a:schemeClr>
                          </a:gs>
                          <a:gs pos="48000">
                            <a:schemeClr val="accent2">
                              <a:lumMod val="97000"/>
                              <a:lumOff val="3000"/>
                            </a:schemeClr>
                          </a:gs>
                          <a:gs pos="100000">
                            <a:schemeClr val="accent2">
                              <a:lumMod val="60000"/>
                              <a:lumOff val="40000"/>
                            </a:schemeClr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1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lnSpc>
                            <a:spcPct val="115000"/>
                          </a:lnSpc>
                          <a:spcAft>
                            <a:spcPts val="0"/>
                          </a:spcAft>
                        </a:pPr>
                        <a:r>
                          <a:rPr lang="en-US" sz="1100" b="1">
                            <a:effectLst/>
                            <a:latin typeface="Arial" panose="020B0604020202020204" pitchFamily="34" charset="0"/>
                            <a:ea typeface="Arial" panose="020B0604020202020204" pitchFamily="34" charset="0"/>
                          </a:rPr>
                          <a:t>Bitcoin</a:t>
                        </a:r>
                      </a:p>
                    </p:txBody>
                  </p:sp>
                  <p:sp>
                    <p:nvSpPr>
                      <p:cNvPr id="36" name="Rounded Rectangle 25">
                        <a:extLst>
                          <a:ext uri="{FF2B5EF4-FFF2-40B4-BE49-F238E27FC236}">
                            <a16:creationId xmlns:a16="http://schemas.microsoft.com/office/drawing/2014/main" id="{90E9832E-4687-4E04-A59A-05EDB0792A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29740" y="11875"/>
                        <a:ext cx="722251" cy="486888"/>
                      </a:xfrm>
                      <a:prstGeom prst="roundRect">
                        <a:avLst/>
                      </a:prstGeom>
                      <a:gradFill flip="none" rotWithShape="1">
                        <a:gsLst>
                          <a:gs pos="0">
                            <a:schemeClr val="accent2">
                              <a:lumMod val="67000"/>
                            </a:schemeClr>
                          </a:gs>
                          <a:gs pos="48000">
                            <a:schemeClr val="accent2">
                              <a:lumMod val="97000"/>
                              <a:lumOff val="3000"/>
                            </a:schemeClr>
                          </a:gs>
                          <a:gs pos="100000">
                            <a:schemeClr val="accent2">
                              <a:lumMod val="60000"/>
                              <a:lumOff val="40000"/>
                            </a:schemeClr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1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lnSpc>
                            <a:spcPct val="115000"/>
                          </a:lnSpc>
                          <a:spcAft>
                            <a:spcPts val="0"/>
                          </a:spcAft>
                        </a:pPr>
                        <a:r>
                          <a:rPr lang="en-US" sz="1100" b="1">
                            <a:effectLst/>
                            <a:latin typeface="Arial" panose="020B0604020202020204" pitchFamily="34" charset="0"/>
                            <a:ea typeface="Arial" panose="020B0604020202020204" pitchFamily="34" charset="0"/>
                          </a:rPr>
                          <a:t>Bitcoin</a:t>
                        </a:r>
                      </a:p>
                    </p:txBody>
                  </p:sp>
                  <p:sp>
                    <p:nvSpPr>
                      <p:cNvPr id="37" name="Rounded Rectangle 24">
                        <a:extLst>
                          <a:ext uri="{FF2B5EF4-FFF2-40B4-BE49-F238E27FC236}">
                            <a16:creationId xmlns:a16="http://schemas.microsoft.com/office/drawing/2014/main" id="{617E2B4D-10CB-4C1C-A298-181E34F072F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78774" y="843148"/>
                        <a:ext cx="722251" cy="486888"/>
                      </a:xfrm>
                      <a:prstGeom prst="roundRect">
                        <a:avLst/>
                      </a:prstGeom>
                      <a:gradFill flip="none" rotWithShape="1">
                        <a:gsLst>
                          <a:gs pos="0">
                            <a:schemeClr val="accent2">
                              <a:lumMod val="67000"/>
                            </a:schemeClr>
                          </a:gs>
                          <a:gs pos="48000">
                            <a:schemeClr val="accent2">
                              <a:lumMod val="97000"/>
                              <a:lumOff val="3000"/>
                            </a:schemeClr>
                          </a:gs>
                          <a:gs pos="100000">
                            <a:schemeClr val="accent2">
                              <a:lumMod val="60000"/>
                              <a:lumOff val="40000"/>
                            </a:schemeClr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1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lnSpc>
                            <a:spcPct val="115000"/>
                          </a:lnSpc>
                          <a:spcAft>
                            <a:spcPts val="0"/>
                          </a:spcAft>
                        </a:pPr>
                        <a:r>
                          <a:rPr lang="en-US" sz="1100" b="1">
                            <a:effectLst/>
                            <a:latin typeface="Arial" panose="020B0604020202020204" pitchFamily="34" charset="0"/>
                            <a:ea typeface="Arial" panose="020B0604020202020204" pitchFamily="34" charset="0"/>
                          </a:rPr>
                          <a:t>Bitcoin</a:t>
                        </a:r>
                      </a:p>
                      <a:p>
                        <a:pPr algn="ctr">
                          <a:lnSpc>
                            <a:spcPct val="115000"/>
                          </a:lnSpc>
                          <a:spcAft>
                            <a:spcPts val="0"/>
                          </a:spcAft>
                        </a:pPr>
                        <a:r>
                          <a:rPr lang="en-US" sz="1100" b="1">
                            <a:effectLst/>
                            <a:latin typeface="Arial" panose="020B0604020202020204" pitchFamily="34" charset="0"/>
                            <a:ea typeface="Arial" panose="020B0604020202020204" pitchFamily="34" charset="0"/>
                          </a:rPr>
                          <a:t>Cash</a:t>
                        </a:r>
                      </a:p>
                    </p:txBody>
                  </p:sp>
                </p:grpSp>
              </p:grpSp>
              <p:sp>
                <p:nvSpPr>
                  <p:cNvPr id="27" name="Rounded Rectangle 28">
                    <a:extLst>
                      <a:ext uri="{FF2B5EF4-FFF2-40B4-BE49-F238E27FC236}">
                        <a16:creationId xmlns:a16="http://schemas.microsoft.com/office/drawing/2014/main" id="{1DAE714F-68BA-46C5-9610-40122D5B888F}"/>
                      </a:ext>
                    </a:extLst>
                  </p:cNvPr>
                  <p:cNvSpPr/>
                  <p:nvPr/>
                </p:nvSpPr>
                <p:spPr>
                  <a:xfrm>
                    <a:off x="3473532" y="706582"/>
                    <a:ext cx="654483" cy="408424"/>
                  </a:xfrm>
                  <a:prstGeom prst="roundRect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48000">
                        <a:schemeClr val="accent2">
                          <a:lumMod val="97000"/>
                          <a:lumOff val="3000"/>
                        </a:schemeClr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1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0"/>
                      </a:spcAft>
                    </a:pPr>
                    <a:r>
                      <a:rPr lang="en-US" sz="1100" b="1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rPr>
                      <a:t>Bitcoin</a:t>
                    </a:r>
                  </a:p>
                  <a:p>
                    <a:pPr algn="ctr">
                      <a:lnSpc>
                        <a:spcPct val="115000"/>
                      </a:lnSpc>
                      <a:spcAft>
                        <a:spcPts val="0"/>
                      </a:spcAft>
                    </a:pPr>
                    <a:r>
                      <a:rPr lang="en-US" sz="1100" b="1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rPr>
                      <a:t>Cash</a:t>
                    </a:r>
                  </a:p>
                </p:txBody>
              </p:sp>
            </p:grpSp>
          </p:grpSp>
        </p:grpSp>
        <p:sp>
          <p:nvSpPr>
            <p:cNvPr id="38" name="Text Box 33">
              <a:extLst>
                <a:ext uri="{FF2B5EF4-FFF2-40B4-BE49-F238E27FC236}">
                  <a16:creationId xmlns:a16="http://schemas.microsoft.com/office/drawing/2014/main" id="{9C49C459-2E39-4343-BBC8-C9D720DCAE1C}"/>
                </a:ext>
              </a:extLst>
            </p:cNvPr>
            <p:cNvSpPr txBox="1"/>
            <p:nvPr/>
          </p:nvSpPr>
          <p:spPr>
            <a:xfrm>
              <a:off x="9949851" y="4700853"/>
              <a:ext cx="519430" cy="36131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1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2000" b="1">
                  <a:solidFill>
                    <a:srgbClr val="4F81B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…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39" name="Text Box 33">
              <a:extLst>
                <a:ext uri="{FF2B5EF4-FFF2-40B4-BE49-F238E27FC236}">
                  <a16:creationId xmlns:a16="http://schemas.microsoft.com/office/drawing/2014/main" id="{B9C6543E-6745-4D14-A8E6-8471FD3C0919}"/>
                </a:ext>
              </a:extLst>
            </p:cNvPr>
            <p:cNvSpPr txBox="1"/>
            <p:nvPr/>
          </p:nvSpPr>
          <p:spPr>
            <a:xfrm>
              <a:off x="9973054" y="5878897"/>
              <a:ext cx="519430" cy="36131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1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2000" b="1">
                  <a:solidFill>
                    <a:srgbClr val="4F81B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…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1845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AB900-193C-4CE5-8A9A-3F988484A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8162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he-IL" sz="5400" b="1" u="sng" dirty="0">
                <a:cs typeface="+mn-cs"/>
              </a:rPr>
              <a:t>מטרת הפרויקט</a:t>
            </a:r>
            <a:endParaRPr lang="en-US" sz="5400" dirty="0"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3AE0D-BE48-4334-B6B8-5A27B2ADF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0048" y="1296618"/>
            <a:ext cx="9905999" cy="3308333"/>
          </a:xfrm>
        </p:spPr>
        <p:txBody>
          <a:bodyPr>
            <a:noAutofit/>
          </a:bodyPr>
          <a:lstStyle/>
          <a:p>
            <a:pPr lvl="0" algn="r" rtl="1"/>
            <a:r>
              <a:rPr lang="he-IL" sz="2800" dirty="0"/>
              <a:t>תכנון ,עיצוב ובניה של מערכת מבוססת </a:t>
            </a:r>
            <a:r>
              <a:rPr lang="en-US" sz="2800" dirty="0"/>
              <a:t>WEB</a:t>
            </a:r>
            <a:r>
              <a:rPr lang="he-IL" sz="2800" dirty="0"/>
              <a:t>, שמטרתה היא לעזור למשתמשים ברשת ה</a:t>
            </a:r>
            <a:r>
              <a:rPr lang="en-US" sz="2800" dirty="0"/>
              <a:t>Bitcoin</a:t>
            </a:r>
            <a:r>
              <a:rPr lang="he-IL" sz="2800" dirty="0"/>
              <a:t> לקבל מידע אודות מטבעות "אבודים" שאותם הרוויחו מפיצול במטבע לגרסאות שונות עקב </a:t>
            </a:r>
            <a:r>
              <a:rPr lang="en-US" sz="2800" dirty="0"/>
              <a:t>Hard Forks</a:t>
            </a:r>
            <a:r>
              <a:rPr lang="he-IL" sz="2800" dirty="0"/>
              <a:t> שהתרחשו במהלך חיי המטבע.</a:t>
            </a:r>
            <a:endParaRPr lang="en-US" sz="2800" dirty="0"/>
          </a:p>
          <a:p>
            <a:pPr algn="r" rtl="1"/>
            <a:r>
              <a:rPr lang="he-IL" sz="2800" dirty="0"/>
              <a:t>בנוסף הפרויקט </a:t>
            </a:r>
            <a:r>
              <a:rPr lang="he-IL" sz="2800" dirty="0" err="1"/>
              <a:t>ינגיש</a:t>
            </a:r>
            <a:r>
              <a:rPr lang="he-IL" sz="2800" dirty="0"/>
              <a:t> מידע בסיסי אודות מטבע ה</a:t>
            </a:r>
            <a:r>
              <a:rPr lang="en-US" sz="2800" dirty="0"/>
              <a:t>Bitcoin</a:t>
            </a:r>
            <a:r>
              <a:rPr lang="he-IL" sz="2800" dirty="0"/>
              <a:t> והרשת על גביה הוא פועל, וכן מידע על תהליך הפיצול של המטבע. </a:t>
            </a:r>
            <a:endParaRPr lang="en-US" sz="2800" dirty="0"/>
          </a:p>
          <a:p>
            <a:pPr lvl="0" algn="r" rtl="1"/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66137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13152</TotalTime>
  <Words>1232</Words>
  <Application>Microsoft Office PowerPoint</Application>
  <PresentationFormat>מסך רחב</PresentationFormat>
  <Paragraphs>210</Paragraphs>
  <Slides>19</Slides>
  <Notes>0</Notes>
  <HiddenSlides>2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19</vt:i4>
      </vt:variant>
    </vt:vector>
  </HeadingPairs>
  <TitlesOfParts>
    <vt:vector size="23" baseType="lpstr">
      <vt:lpstr>Arial</vt:lpstr>
      <vt:lpstr>Cambria Math</vt:lpstr>
      <vt:lpstr>Tw Cen MT</vt:lpstr>
      <vt:lpstr>Circuit</vt:lpstr>
      <vt:lpstr>מצגת של PowerPoint‏</vt:lpstr>
      <vt:lpstr>Bitcoin מטבע ה</vt:lpstr>
      <vt:lpstr>מצגת של PowerPoint‏</vt:lpstr>
      <vt:lpstr>מצגת של PowerPoint‏</vt:lpstr>
      <vt:lpstr>קונצנזוס ביצירת המטבע</vt:lpstr>
      <vt:lpstr>קונצנזוס ביצירת המטבע</vt:lpstr>
      <vt:lpstr>פיצולים ברשת ה- Bitcoin</vt:lpstr>
      <vt:lpstr>HARD fork</vt:lpstr>
      <vt:lpstr>מטרת הפרויקט</vt:lpstr>
      <vt:lpstr>תיאור הבעיה</vt:lpstr>
      <vt:lpstr>פיצולים רלוונטיים לפרויקט</vt:lpstr>
      <vt:lpstr>מימוש המערכת </vt:lpstr>
      <vt:lpstr>UTXs DATA module</vt:lpstr>
      <vt:lpstr>Balances DATA module</vt:lpstr>
      <vt:lpstr>Controller &amp; web module</vt:lpstr>
      <vt:lpstr>מצגת של PowerPoint‏</vt:lpstr>
      <vt:lpstr>קשיים שנתקלנו בהם בעת ביצוע הפרויקט</vt:lpstr>
      <vt:lpstr>קשיים שנתקלנו בהם בעת ביצוע הפרויקט</vt:lpstr>
      <vt:lpstr>קשיים שנתקלנו בהם בעת ביצוע הפרויקט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Biran, Emri</dc:creator>
  <cp:lastModifiedBy>אמרי בירן</cp:lastModifiedBy>
  <cp:revision>129</cp:revision>
  <dcterms:created xsi:type="dcterms:W3CDTF">2019-01-06T08:30:50Z</dcterms:created>
  <dcterms:modified xsi:type="dcterms:W3CDTF">2019-08-10T09:19:15Z</dcterms:modified>
</cp:coreProperties>
</file>

<file path=docProps/thumbnail.jpeg>
</file>